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 id="2147483712" r:id="rId6"/>
    <p:sldMasterId id="2147483746" r:id="rId7"/>
  </p:sldMasterIdLst>
  <p:notesMasterIdLst>
    <p:notesMasterId r:id="rId227"/>
  </p:notesMasterIdLst>
  <p:sldIdLst>
    <p:sldId id="256" r:id="rId8"/>
    <p:sldId id="357" r:id="rId9"/>
    <p:sldId id="456" r:id="rId10"/>
    <p:sldId id="360" r:id="rId11"/>
    <p:sldId id="361" r:id="rId12"/>
    <p:sldId id="368" r:id="rId13"/>
    <p:sldId id="457" r:id="rId14"/>
    <p:sldId id="458" r:id="rId15"/>
    <p:sldId id="459" r:id="rId16"/>
    <p:sldId id="460" r:id="rId17"/>
    <p:sldId id="461" r:id="rId18"/>
    <p:sldId id="462" r:id="rId19"/>
    <p:sldId id="463" r:id="rId20"/>
    <p:sldId id="464" r:id="rId21"/>
    <p:sldId id="465" r:id="rId22"/>
    <p:sldId id="410" r:id="rId23"/>
    <p:sldId id="260" r:id="rId24"/>
    <p:sldId id="257" r:id="rId25"/>
    <p:sldId id="258" r:id="rId26"/>
    <p:sldId id="316" r:id="rId27"/>
    <p:sldId id="452" r:id="rId28"/>
    <p:sldId id="466" r:id="rId29"/>
    <p:sldId id="467" r:id="rId30"/>
    <p:sldId id="468" r:id="rId31"/>
    <p:sldId id="469" r:id="rId32"/>
    <p:sldId id="470" r:id="rId33"/>
    <p:sldId id="471" r:id="rId34"/>
    <p:sldId id="305" r:id="rId35"/>
    <p:sldId id="454" r:id="rId36"/>
    <p:sldId id="455" r:id="rId37"/>
    <p:sldId id="306" r:id="rId38"/>
    <p:sldId id="317" r:id="rId39"/>
    <p:sldId id="318" r:id="rId40"/>
    <p:sldId id="319" r:id="rId41"/>
    <p:sldId id="320" r:id="rId42"/>
    <p:sldId id="321" r:id="rId43"/>
    <p:sldId id="322" r:id="rId44"/>
    <p:sldId id="307" r:id="rId45"/>
    <p:sldId id="308" r:id="rId46"/>
    <p:sldId id="309" r:id="rId47"/>
    <p:sldId id="323" r:id="rId48"/>
    <p:sldId id="324" r:id="rId49"/>
    <p:sldId id="325" r:id="rId50"/>
    <p:sldId id="333" r:id="rId51"/>
    <p:sldId id="332" r:id="rId52"/>
    <p:sldId id="331" r:id="rId53"/>
    <p:sldId id="330" r:id="rId54"/>
    <p:sldId id="329" r:id="rId55"/>
    <p:sldId id="328" r:id="rId56"/>
    <p:sldId id="327" r:id="rId57"/>
    <p:sldId id="326" r:id="rId58"/>
    <p:sldId id="339" r:id="rId59"/>
    <p:sldId id="338" r:id="rId60"/>
    <p:sldId id="337" r:id="rId61"/>
    <p:sldId id="336" r:id="rId62"/>
    <p:sldId id="335" r:id="rId63"/>
    <p:sldId id="451" r:id="rId64"/>
    <p:sldId id="412" r:id="rId65"/>
    <p:sldId id="447" r:id="rId66"/>
    <p:sldId id="481" r:id="rId67"/>
    <p:sldId id="448" r:id="rId68"/>
    <p:sldId id="403" r:id="rId69"/>
    <p:sldId id="271" r:id="rId70"/>
    <p:sldId id="405" r:id="rId71"/>
    <p:sldId id="444" r:id="rId72"/>
    <p:sldId id="404" r:id="rId73"/>
    <p:sldId id="287" r:id="rId74"/>
    <p:sldId id="310" r:id="rId75"/>
    <p:sldId id="259" r:id="rId76"/>
    <p:sldId id="261" r:id="rId77"/>
    <p:sldId id="262" r:id="rId78"/>
    <p:sldId id="359" r:id="rId79"/>
    <p:sldId id="297" r:id="rId80"/>
    <p:sldId id="264" r:id="rId81"/>
    <p:sldId id="265" r:id="rId82"/>
    <p:sldId id="266" r:id="rId83"/>
    <p:sldId id="267" r:id="rId84"/>
    <p:sldId id="268" r:id="rId85"/>
    <p:sldId id="269" r:id="rId86"/>
    <p:sldId id="270" r:id="rId87"/>
    <p:sldId id="272" r:id="rId88"/>
    <p:sldId id="273" r:id="rId89"/>
    <p:sldId id="274" r:id="rId90"/>
    <p:sldId id="275" r:id="rId91"/>
    <p:sldId id="298" r:id="rId92"/>
    <p:sldId id="446" r:id="rId93"/>
    <p:sldId id="301" r:id="rId94"/>
    <p:sldId id="278" r:id="rId95"/>
    <p:sldId id="277" r:id="rId96"/>
    <p:sldId id="292" r:id="rId97"/>
    <p:sldId id="302" r:id="rId98"/>
    <p:sldId id="279" r:id="rId99"/>
    <p:sldId id="472" r:id="rId100"/>
    <p:sldId id="347" r:id="rId101"/>
    <p:sldId id="406" r:id="rId102"/>
    <p:sldId id="280" r:id="rId103"/>
    <p:sldId id="286" r:id="rId104"/>
    <p:sldId id="283" r:id="rId105"/>
    <p:sldId id="432" r:id="rId106"/>
    <p:sldId id="411" r:id="rId107"/>
    <p:sldId id="295" r:id="rId108"/>
    <p:sldId id="433" r:id="rId109"/>
    <p:sldId id="434" r:id="rId110"/>
    <p:sldId id="345" r:id="rId111"/>
    <p:sldId id="350" r:id="rId112"/>
    <p:sldId id="290" r:id="rId113"/>
    <p:sldId id="370" r:id="rId114"/>
    <p:sldId id="285" r:id="rId115"/>
    <p:sldId id="363" r:id="rId116"/>
    <p:sldId id="364" r:id="rId117"/>
    <p:sldId id="304" r:id="rId118"/>
    <p:sldId id="281" r:id="rId119"/>
    <p:sldId id="284" r:id="rId120"/>
    <p:sldId id="435" r:id="rId121"/>
    <p:sldId id="436" r:id="rId122"/>
    <p:sldId id="348" r:id="rId123"/>
    <p:sldId id="414" r:id="rId124"/>
    <p:sldId id="407" r:id="rId125"/>
    <p:sldId id="408" r:id="rId126"/>
    <p:sldId id="349" r:id="rId127"/>
    <p:sldId id="288" r:id="rId128"/>
    <p:sldId id="289" r:id="rId129"/>
    <p:sldId id="291" r:id="rId130"/>
    <p:sldId id="445" r:id="rId131"/>
    <p:sldId id="449" r:id="rId132"/>
    <p:sldId id="343" r:id="rId133"/>
    <p:sldId id="440" r:id="rId134"/>
    <p:sldId id="296" r:id="rId135"/>
    <p:sldId id="311" r:id="rId136"/>
    <p:sldId id="415" r:id="rId137"/>
    <p:sldId id="453" r:id="rId138"/>
    <p:sldId id="421" r:id="rId139"/>
    <p:sldId id="422" r:id="rId140"/>
    <p:sldId id="427" r:id="rId141"/>
    <p:sldId id="426" r:id="rId142"/>
    <p:sldId id="425" r:id="rId143"/>
    <p:sldId id="424" r:id="rId144"/>
    <p:sldId id="423" r:id="rId145"/>
    <p:sldId id="416" r:id="rId146"/>
    <p:sldId id="417" r:id="rId147"/>
    <p:sldId id="418" r:id="rId148"/>
    <p:sldId id="419" r:id="rId149"/>
    <p:sldId id="420" r:id="rId150"/>
    <p:sldId id="428" r:id="rId151"/>
    <p:sldId id="429" r:id="rId152"/>
    <p:sldId id="477" r:id="rId153"/>
    <p:sldId id="442" r:id="rId154"/>
    <p:sldId id="476" r:id="rId155"/>
    <p:sldId id="478" r:id="rId156"/>
    <p:sldId id="479" r:id="rId157"/>
    <p:sldId id="482" r:id="rId158"/>
    <p:sldId id="443" r:id="rId159"/>
    <p:sldId id="480" r:id="rId160"/>
    <p:sldId id="312" r:id="rId161"/>
    <p:sldId id="313" r:id="rId162"/>
    <p:sldId id="314" r:id="rId163"/>
    <p:sldId id="315" r:id="rId164"/>
    <p:sldId id="489" r:id="rId165"/>
    <p:sldId id="341" r:id="rId166"/>
    <p:sldId id="402" r:id="rId167"/>
    <p:sldId id="344" r:id="rId168"/>
    <p:sldId id="401" r:id="rId169"/>
    <p:sldId id="371" r:id="rId170"/>
    <p:sldId id="374" r:id="rId171"/>
    <p:sldId id="372" r:id="rId172"/>
    <p:sldId id="373" r:id="rId173"/>
    <p:sldId id="389" r:id="rId174"/>
    <p:sldId id="355" r:id="rId175"/>
    <p:sldId id="376" r:id="rId176"/>
    <p:sldId id="380" r:id="rId177"/>
    <p:sldId id="381" r:id="rId178"/>
    <p:sldId id="382" r:id="rId179"/>
    <p:sldId id="383" r:id="rId180"/>
    <p:sldId id="384" r:id="rId181"/>
    <p:sldId id="385" r:id="rId182"/>
    <p:sldId id="387" r:id="rId183"/>
    <p:sldId id="379" r:id="rId184"/>
    <p:sldId id="378" r:id="rId185"/>
    <p:sldId id="388" r:id="rId186"/>
    <p:sldId id="377" r:id="rId187"/>
    <p:sldId id="400" r:id="rId188"/>
    <p:sldId id="358" r:id="rId189"/>
    <p:sldId id="346" r:id="rId190"/>
    <p:sldId id="276" r:id="rId191"/>
    <p:sldId id="340" r:id="rId192"/>
    <p:sldId id="474" r:id="rId193"/>
    <p:sldId id="293" r:id="rId194"/>
    <p:sldId id="299" r:id="rId195"/>
    <p:sldId id="342" r:id="rId196"/>
    <p:sldId id="300" r:id="rId197"/>
    <p:sldId id="351" r:id="rId198"/>
    <p:sldId id="430" r:id="rId199"/>
    <p:sldId id="437" r:id="rId200"/>
    <p:sldId id="303" r:id="rId201"/>
    <p:sldId id="353" r:id="rId202"/>
    <p:sldId id="369" r:id="rId203"/>
    <p:sldId id="354" r:id="rId204"/>
    <p:sldId id="390" r:id="rId205"/>
    <p:sldId id="398" r:id="rId206"/>
    <p:sldId id="391" r:id="rId207"/>
    <p:sldId id="392" r:id="rId208"/>
    <p:sldId id="393" r:id="rId209"/>
    <p:sldId id="395" r:id="rId210"/>
    <p:sldId id="396" r:id="rId211"/>
    <p:sldId id="397" r:id="rId212"/>
    <p:sldId id="399" r:id="rId213"/>
    <p:sldId id="431" r:id="rId214"/>
    <p:sldId id="439" r:id="rId215"/>
    <p:sldId id="409" r:id="rId216"/>
    <p:sldId id="438" r:id="rId217"/>
    <p:sldId id="450" r:id="rId218"/>
    <p:sldId id="484" r:id="rId219"/>
    <p:sldId id="485" r:id="rId220"/>
    <p:sldId id="488" r:id="rId221"/>
    <p:sldId id="473" r:id="rId222"/>
    <p:sldId id="486" r:id="rId223"/>
    <p:sldId id="475" r:id="rId224"/>
    <p:sldId id="487" r:id="rId225"/>
    <p:sldId id="483" r:id="rId2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3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92681" autoAdjust="0"/>
  </p:normalViewPr>
  <p:slideViewPr>
    <p:cSldViewPr snapToGrid="0">
      <p:cViewPr varScale="1">
        <p:scale>
          <a:sx n="61" d="100"/>
          <a:sy n="61" d="100"/>
        </p:scale>
        <p:origin x="48" y="346"/>
      </p:cViewPr>
      <p:guideLst/>
    </p:cSldViewPr>
  </p:slideViewPr>
  <p:notesTextViewPr>
    <p:cViewPr>
      <p:scale>
        <a:sx n="1" d="1"/>
        <a:sy n="1" d="1"/>
      </p:scale>
      <p:origin x="0" y="0"/>
    </p:cViewPr>
  </p:notesTextViewPr>
  <p:sorterViewPr>
    <p:cViewPr>
      <p:scale>
        <a:sx n="100" d="100"/>
        <a:sy n="100" d="100"/>
      </p:scale>
      <p:origin x="0" y="-757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226" Type="http://schemas.openxmlformats.org/officeDocument/2006/relationships/slide" Target="slides/slide21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slide" Target="slides/slide209.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92" Type="http://schemas.openxmlformats.org/officeDocument/2006/relationships/slide" Target="slides/slide185.xml"/><Relationship Id="rId197" Type="http://schemas.openxmlformats.org/officeDocument/2006/relationships/slide" Target="slides/slide190.xml"/><Relationship Id="rId206" Type="http://schemas.openxmlformats.org/officeDocument/2006/relationships/slide" Target="slides/slide199.xml"/><Relationship Id="rId227" Type="http://schemas.openxmlformats.org/officeDocument/2006/relationships/notesMaster" Target="notesMasters/notesMaster1.xml"/><Relationship Id="rId201" Type="http://schemas.openxmlformats.org/officeDocument/2006/relationships/slide" Target="slides/slide194.xml"/><Relationship Id="rId222" Type="http://schemas.openxmlformats.org/officeDocument/2006/relationships/slide" Target="slides/slide215.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slide" Target="slides/slide180.xml"/><Relationship Id="rId217" Type="http://schemas.openxmlformats.org/officeDocument/2006/relationships/slide" Target="slides/slide210.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slide" Target="slides/slide205.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172" Type="http://schemas.openxmlformats.org/officeDocument/2006/relationships/slide" Target="slides/slide165.xml"/><Relationship Id="rId193" Type="http://schemas.openxmlformats.org/officeDocument/2006/relationships/slide" Target="slides/slide186.xml"/><Relationship Id="rId202" Type="http://schemas.openxmlformats.org/officeDocument/2006/relationships/slide" Target="slides/slide195.xml"/><Relationship Id="rId207" Type="http://schemas.openxmlformats.org/officeDocument/2006/relationships/slide" Target="slides/slide200.xml"/><Relationship Id="rId223" Type="http://schemas.openxmlformats.org/officeDocument/2006/relationships/slide" Target="slides/slide216.xml"/><Relationship Id="rId228" Type="http://schemas.openxmlformats.org/officeDocument/2006/relationships/presProps" Target="pres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13" Type="http://schemas.openxmlformats.org/officeDocument/2006/relationships/slide" Target="slides/slide206.xml"/><Relationship Id="rId218" Type="http://schemas.openxmlformats.org/officeDocument/2006/relationships/slide" Target="slides/slide21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199" Type="http://schemas.openxmlformats.org/officeDocument/2006/relationships/slide" Target="slides/slide192.xml"/><Relationship Id="rId203" Type="http://schemas.openxmlformats.org/officeDocument/2006/relationships/slide" Target="slides/slide196.xml"/><Relationship Id="rId208" Type="http://schemas.openxmlformats.org/officeDocument/2006/relationships/slide" Target="slides/slide201.xml"/><Relationship Id="rId229" Type="http://schemas.openxmlformats.org/officeDocument/2006/relationships/viewProps" Target="viewProps.xml"/><Relationship Id="rId19" Type="http://schemas.openxmlformats.org/officeDocument/2006/relationships/slide" Target="slides/slide12.xml"/><Relationship Id="rId224" Type="http://schemas.openxmlformats.org/officeDocument/2006/relationships/slide" Target="slides/slide217.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219" Type="http://schemas.openxmlformats.org/officeDocument/2006/relationships/slide" Target="slides/slide212.xml"/><Relationship Id="rId3" Type="http://schemas.openxmlformats.org/officeDocument/2006/relationships/customXml" Target="../customXml/item3.xml"/><Relationship Id="rId214" Type="http://schemas.openxmlformats.org/officeDocument/2006/relationships/slide" Target="slides/slide207.xml"/><Relationship Id="rId230" Type="http://schemas.openxmlformats.org/officeDocument/2006/relationships/theme" Target="theme/theme1.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slide" Target="slides/slide202.xml"/><Relationship Id="rId190" Type="http://schemas.openxmlformats.org/officeDocument/2006/relationships/slide" Target="slides/slide183.xml"/><Relationship Id="rId204" Type="http://schemas.openxmlformats.org/officeDocument/2006/relationships/slide" Target="slides/slide197.xml"/><Relationship Id="rId220" Type="http://schemas.openxmlformats.org/officeDocument/2006/relationships/slide" Target="slides/slide213.xml"/><Relationship Id="rId225" Type="http://schemas.openxmlformats.org/officeDocument/2006/relationships/slide" Target="slides/slide218.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slide" Target="slides/slide208.xml"/><Relationship Id="rId26" Type="http://schemas.openxmlformats.org/officeDocument/2006/relationships/slide" Target="slides/slide19.xml"/><Relationship Id="rId231" Type="http://schemas.openxmlformats.org/officeDocument/2006/relationships/tableStyles" Target="tableStyles.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AA345A-8151-4535-8B2D-E0F76960E04A}" type="datetimeFigureOut">
              <a:rPr lang="en-US" smtClean="0"/>
              <a:t>8/1/2017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DECFA-325A-486A-A5CE-03F10D7EC918}" type="slidenum">
              <a:rPr lang="en-US" smtClean="0"/>
              <a:t>‹#›</a:t>
            </a:fld>
            <a:endParaRPr lang="en-US"/>
          </a:p>
        </p:txBody>
      </p:sp>
    </p:spTree>
    <p:extLst>
      <p:ext uri="{BB962C8B-B14F-4D97-AF65-F5344CB8AC3E}">
        <p14:creationId xmlns:p14="http://schemas.microsoft.com/office/powerpoint/2010/main" val="149054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n.sap.com/docs/DOC-75248"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cn.sap.com/docs/DOC-75247"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atch-central.corp.hpecorp.net/crypt-web/protected/viewContent.do?patchId=HOTFIX_TDQC_SAAS_ADD-ON_12.53_2017-04-27_1&amp;product=crypt:tdqc:&amp;hasProdBreadcrumb=tru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dcifbt.wdf.sap.corp:44300/sap/bc/webdynpro/sap/WDC_ADAPTER_TEST_RESULTS?sap-client=200&amp;sap-language=EN"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ldciciz.mo.sap.corp:44378/sap/bc/webdynpro/sap/wd_sise_fwk_wizard?APPLICATION_ID=AGS_TM3_MIG&amp;RUN_STANDALONE=X&amp;READONLY_MODE=X&amp;sap-language=EN"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support.wdf.sap.corp/sap(bD1lbiZjPTAwMSZkPW1pbiZpPTE=)/crm_logon/default.htm?saprole=ZCSSNEXTPROC"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a:t>
            </a:fld>
            <a:endParaRPr lang="en-US"/>
          </a:p>
        </p:txBody>
      </p:sp>
    </p:spTree>
    <p:extLst>
      <p:ext uri="{BB962C8B-B14F-4D97-AF65-F5344CB8AC3E}">
        <p14:creationId xmlns:p14="http://schemas.microsoft.com/office/powerpoint/2010/main" val="3499416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no</a:t>
            </a:r>
            <a:r>
              <a:rPr lang="en-US" baseline="0" dirty="0" smtClean="0"/>
              <a:t> test object filter added, the whole hierarchy will be sent to ALM</a:t>
            </a:r>
          </a:p>
          <a:p>
            <a:r>
              <a:rPr lang="en-US" baseline="0" dirty="0" smtClean="0"/>
              <a:t>If some test object filters added, will only sent those </a:t>
            </a:r>
            <a:r>
              <a:rPr lang="en-US" baseline="0" dirty="0" err="1" smtClean="0"/>
              <a:t>ADDed</a:t>
            </a:r>
            <a:r>
              <a:rPr lang="en-US" baseline="0" dirty="0" smtClean="0"/>
              <a:t> object type to ALM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keywords needs to be created in the Maintenance view TKEYEPR. (in the transaction SM30 &gt;&gt; Maintain)</a:t>
            </a:r>
            <a:endParaRPr lang="en-US" dirty="0" smtClean="0"/>
          </a:p>
          <a:p>
            <a:endParaRPr lang="en-US" dirty="0"/>
          </a:p>
        </p:txBody>
      </p:sp>
      <p:sp>
        <p:nvSpPr>
          <p:cNvPr id="4" name="Slide Number Placeholder 3"/>
          <p:cNvSpPr>
            <a:spLocks noGrp="1"/>
          </p:cNvSpPr>
          <p:nvPr>
            <p:ph type="sldNum" sz="quarter" idx="10"/>
          </p:nvPr>
        </p:nvSpPr>
        <p:spPr/>
        <p:txBody>
          <a:bodyPr/>
          <a:lstStyle/>
          <a:p>
            <a:fld id="{B5DC487D-C4C4-454F-B4AD-56894CAAD51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54629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no</a:t>
            </a:r>
            <a:r>
              <a:rPr lang="en-US" baseline="0" dirty="0" smtClean="0"/>
              <a:t> test object filter added, the whole hierarchy will be sent to ALM</a:t>
            </a:r>
          </a:p>
          <a:p>
            <a:r>
              <a:rPr lang="en-US" baseline="0" dirty="0" smtClean="0"/>
              <a:t>If some test object filters added, will only sent those </a:t>
            </a:r>
            <a:r>
              <a:rPr lang="en-US" baseline="0" dirty="0" err="1" smtClean="0"/>
              <a:t>ADDed</a:t>
            </a:r>
            <a:r>
              <a:rPr lang="en-US" baseline="0" dirty="0" smtClean="0"/>
              <a:t> object type to ALM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keywords needs to be created in the Maintenance view TKEYEPR. (in the transaction SM30 &gt;&gt; Maintain)</a:t>
            </a:r>
            <a:endParaRPr lang="en-US" dirty="0" smtClean="0"/>
          </a:p>
        </p:txBody>
      </p:sp>
      <p:sp>
        <p:nvSpPr>
          <p:cNvPr id="4" name="Slide Number Placeholder 3"/>
          <p:cNvSpPr>
            <a:spLocks noGrp="1"/>
          </p:cNvSpPr>
          <p:nvPr>
            <p:ph type="sldNum" sz="quarter" idx="10"/>
          </p:nvPr>
        </p:nvSpPr>
        <p:spPr/>
        <p:txBody>
          <a:bodyPr/>
          <a:lstStyle/>
          <a:p>
            <a:fld id="{B5DC487D-C4C4-454F-B4AD-56894CAAD51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7908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DC487D-C4C4-454F-B4AD-56894CAAD51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61569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New BPCA API</a:t>
            </a:r>
            <a:r>
              <a:rPr lang="en-US" baseline="0" dirty="0" smtClean="0"/>
              <a:t> for </a:t>
            </a:r>
            <a:r>
              <a:rPr lang="en-US" baseline="0" dirty="0" err="1" smtClean="0"/>
              <a:t>SolMan</a:t>
            </a:r>
            <a:r>
              <a:rPr lang="en-US" baseline="0" dirty="0" smtClean="0"/>
              <a:t> 7.2 : AGS_BPCA_3PTM_API_72 (in </a:t>
            </a:r>
            <a:r>
              <a:rPr lang="en-US" baseline="0" dirty="0" err="1" smtClean="0"/>
              <a:t>EIServer</a:t>
            </a:r>
            <a:r>
              <a:rPr lang="en-US" baseline="0" dirty="0" smtClean="0"/>
              <a:t>)</a:t>
            </a:r>
          </a:p>
          <a:p>
            <a:r>
              <a:rPr lang="en-US" dirty="0" smtClean="0"/>
              <a:t>Suggest to set</a:t>
            </a:r>
            <a:r>
              <a:rPr lang="en-US" baseline="0" dirty="0" smtClean="0"/>
              <a:t> all ref object to </a:t>
            </a:r>
            <a:r>
              <a:rPr lang="en-US" dirty="0" smtClean="0"/>
              <a:t>“test case assignment type” </a:t>
            </a:r>
            <a:r>
              <a:rPr lang="en-US" baseline="0" dirty="0" smtClean="0"/>
              <a:t>Additive</a:t>
            </a:r>
          </a:p>
        </p:txBody>
      </p:sp>
      <p:sp>
        <p:nvSpPr>
          <p:cNvPr id="4" name="Slide Number Placeholder 3"/>
          <p:cNvSpPr>
            <a:spLocks noGrp="1"/>
          </p:cNvSpPr>
          <p:nvPr>
            <p:ph type="sldNum" sz="quarter" idx="10"/>
          </p:nvPr>
        </p:nvSpPr>
        <p:spPr/>
        <p:txBody>
          <a:bodyPr/>
          <a:lstStyle/>
          <a:p>
            <a:fld id="{B5DC487D-C4C4-454F-B4AD-56894CAAD51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169981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 of Validation team in</a:t>
            </a:r>
            <a:r>
              <a:rPr lang="en-US" baseline="0" dirty="0" smtClean="0"/>
              <a:t> SAP</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a:t>
            </a:fld>
            <a:endParaRPr lang="en-US"/>
          </a:p>
        </p:txBody>
      </p:sp>
    </p:spTree>
    <p:extLst>
      <p:ext uri="{BB962C8B-B14F-4D97-AF65-F5344CB8AC3E}">
        <p14:creationId xmlns:p14="http://schemas.microsoft.com/office/powerpoint/2010/main" val="3759520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the API by </a:t>
            </a:r>
            <a:r>
              <a:rPr lang="en-US" dirty="0" err="1" smtClean="0"/>
              <a:t>SoapUI</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17</a:t>
            </a:fld>
            <a:endParaRPr lang="en-US"/>
          </a:p>
        </p:txBody>
      </p:sp>
    </p:spTree>
    <p:extLst>
      <p:ext uri="{BB962C8B-B14F-4D97-AF65-F5344CB8AC3E}">
        <p14:creationId xmlns:p14="http://schemas.microsoft.com/office/powerpoint/2010/main" val="90078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sz="1200" kern="1200" dirty="0" smtClean="0">
                <a:solidFill>
                  <a:schemeClr val="tx1"/>
                </a:solidFill>
                <a:effectLst/>
                <a:latin typeface="+mn-lt"/>
                <a:ea typeface="+mn-ea"/>
                <a:cs typeface="+mn-cs"/>
              </a:rPr>
              <a:t>Account: </a:t>
            </a:r>
            <a:r>
              <a:rPr lang="en-US" dirty="0" smtClean="0">
                <a:effectLst/>
              </a:rPr>
              <a:t>Andrew</a:t>
            </a:r>
            <a:r>
              <a:rPr lang="en-US" baseline="0" dirty="0" smtClean="0">
                <a:effectLst/>
              </a:rPr>
              <a:t> </a:t>
            </a:r>
            <a:r>
              <a:rPr lang="en-US" dirty="0" smtClean="0">
                <a:effectLst/>
              </a:rPr>
              <a:t>C5202028 </a:t>
            </a:r>
            <a:r>
              <a:rPr lang="en-US" sz="1200" kern="1200" dirty="0" smtClean="0">
                <a:solidFill>
                  <a:schemeClr val="tx1"/>
                </a:solidFill>
                <a:effectLst/>
                <a:latin typeface="+mn-lt"/>
                <a:ea typeface="+mn-ea"/>
                <a:cs typeface="+mn-cs"/>
              </a:rPr>
              <a:t>W3lcome6</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123234 </a:t>
            </a:r>
            <a:r>
              <a:rPr lang="en-US" dirty="0" smtClean="0">
                <a:effectLst/>
              </a:rPr>
              <a:t>220225936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Transaction: SOLMAN_SETUP</a:t>
            </a:r>
          </a:p>
          <a:p>
            <a:r>
              <a:rPr lang="en-US" sz="1200" kern="1200" dirty="0" smtClean="0">
                <a:solidFill>
                  <a:schemeClr val="tx1"/>
                </a:solidFill>
                <a:effectLst/>
                <a:latin typeface="+mn-lt"/>
                <a:ea typeface="+mn-ea"/>
                <a:cs typeface="+mn-cs"/>
              </a:rPr>
              <a:t>Refer</a:t>
            </a:r>
            <a:r>
              <a:rPr lang="en-US" sz="1200" kern="1200" baseline="0" dirty="0" smtClean="0">
                <a:solidFill>
                  <a:schemeClr val="tx1"/>
                </a:solidFill>
                <a:effectLst/>
                <a:latin typeface="+mn-lt"/>
                <a:ea typeface="+mn-ea"/>
                <a:cs typeface="+mn-cs"/>
              </a:rPr>
              <a:t> to</a:t>
            </a:r>
            <a:r>
              <a:rPr lang="en-US" sz="1200" kern="1200" dirty="0" smtClean="0">
                <a:solidFill>
                  <a:schemeClr val="tx1"/>
                </a:solidFill>
                <a:effectLst/>
                <a:latin typeface="+mn-lt"/>
                <a:ea typeface="+mn-ea"/>
                <a:cs typeface="+mn-cs"/>
              </a:rPr>
              <a:t> Partner Test Management - Setup Guide.pdf </a:t>
            </a:r>
          </a:p>
          <a:p>
            <a:r>
              <a:rPr lang="en-US" sz="1200" kern="1200" dirty="0" smtClean="0">
                <a:solidFill>
                  <a:schemeClr val="tx1"/>
                </a:solidFill>
                <a:effectLst/>
                <a:latin typeface="+mn-lt"/>
                <a:ea typeface="+mn-ea"/>
                <a:cs typeface="+mn-cs"/>
              </a:rPr>
              <a:t>(720_SP03_3PTM_001.doc and 720_SP03_3PTM_016.doc)</a:t>
            </a:r>
          </a:p>
          <a:p>
            <a:r>
              <a:rPr lang="en-US" dirty="0" smtClean="0"/>
              <a:t>https://fbt.wdf.sap.corp:44390/sap/bc/webdynpro/sap/wd_sise_main_app?sap-language=EN#</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20</a:t>
            </a:fld>
            <a:endParaRPr lang="en-US"/>
          </a:p>
        </p:txBody>
      </p:sp>
    </p:spTree>
    <p:extLst>
      <p:ext uri="{BB962C8B-B14F-4D97-AF65-F5344CB8AC3E}">
        <p14:creationId xmlns:p14="http://schemas.microsoft.com/office/powerpoint/2010/main" val="1516042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se38 </a:t>
            </a:r>
            <a:r>
              <a:rPr lang="en-US" dirty="0" err="1" smtClean="0"/>
              <a:t>wss_setup</a:t>
            </a:r>
            <a:r>
              <a:rPr lang="en-US" dirty="0" smtClean="0"/>
              <a:t> do not check on “Test Run”</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26</a:t>
            </a:fld>
            <a:endParaRPr lang="en-US"/>
          </a:p>
        </p:txBody>
      </p:sp>
    </p:spTree>
    <p:extLst>
      <p:ext uri="{BB962C8B-B14F-4D97-AF65-F5344CB8AC3E}">
        <p14:creationId xmlns:p14="http://schemas.microsoft.com/office/powerpoint/2010/main" val="2659882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Secstore</a:t>
            </a:r>
            <a:endParaRPr lang="en-US" dirty="0" smtClean="0"/>
          </a:p>
          <a:p>
            <a:r>
              <a:rPr lang="en-US" dirty="0" smtClean="0"/>
              <a:t>Delayed Logon for WS Security</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27</a:t>
            </a:fld>
            <a:endParaRPr lang="en-US"/>
          </a:p>
        </p:txBody>
      </p:sp>
    </p:spTree>
    <p:extLst>
      <p:ext uri="{BB962C8B-B14F-4D97-AF65-F5344CB8AC3E}">
        <p14:creationId xmlns:p14="http://schemas.microsoft.com/office/powerpoint/2010/main" val="3614840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smtClean="0">
                <a:solidFill>
                  <a:schemeClr val="tx1"/>
                </a:solidFill>
                <a:effectLst/>
                <a:latin typeface="+mn-lt"/>
                <a:ea typeface="+mn-ea"/>
                <a:cs typeface="+mn-cs"/>
              </a:rPr>
              <a:t>Adapter Setup Guide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http://scn.sap.com/docs/DOC-75248</a:t>
            </a:r>
            <a:endParaRPr lang="en-US" sz="1200" kern="1200" dirty="0" smtClean="0">
              <a:solidFill>
                <a:schemeClr val="tx1"/>
              </a:solidFill>
              <a:effectLst/>
              <a:latin typeface="+mn-lt"/>
              <a:ea typeface="+mn-ea"/>
              <a:cs typeface="+mn-cs"/>
            </a:endParaRPr>
          </a:p>
          <a:p>
            <a:r>
              <a:rPr lang="en-US" sz="1200" b="1" u="sng" kern="1200" dirty="0" smtClean="0">
                <a:solidFill>
                  <a:schemeClr val="tx1"/>
                </a:solidFill>
                <a:effectLst/>
                <a:latin typeface="+mn-lt"/>
                <a:ea typeface="+mn-ea"/>
                <a:cs typeface="+mn-cs"/>
              </a:rPr>
              <a:t>Adapter SAML Configurations</a:t>
            </a:r>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hlinkClick r:id="rId4"/>
              </a:rPr>
              <a:t>http://scn.sap.com/docs/DOC-75247</a:t>
            </a:r>
            <a:endParaRPr lang="en-US" sz="1200" u="sng" kern="1200" dirty="0" smtClean="0">
              <a:solidFill>
                <a:schemeClr val="tx1"/>
              </a:solidFill>
              <a:effectLst/>
              <a:latin typeface="+mn-lt"/>
              <a:ea typeface="+mn-ea"/>
              <a:cs typeface="+mn-cs"/>
            </a:endParaRPr>
          </a:p>
          <a:p>
            <a:endParaRPr lang="en-US" sz="1200" u="sng"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Profile SAP_ALL,</a:t>
            </a:r>
            <a:r>
              <a:rPr lang="en-US" sz="1200" kern="1200" baseline="0" dirty="0" smtClean="0">
                <a:solidFill>
                  <a:schemeClr val="tx1"/>
                </a:solidFill>
                <a:effectLst/>
                <a:latin typeface="+mn-lt"/>
                <a:ea typeface="+mn-ea"/>
                <a:cs typeface="+mn-cs"/>
              </a:rPr>
              <a:t> if ask to create new user can ignore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DECFA-325A-486A-A5CE-03F10D7EC918}" type="slidenum">
              <a:rPr lang="en-US" smtClean="0"/>
              <a:t>28</a:t>
            </a:fld>
            <a:endParaRPr lang="en-US"/>
          </a:p>
        </p:txBody>
      </p:sp>
    </p:spTree>
    <p:extLst>
      <p:ext uri="{BB962C8B-B14F-4D97-AF65-F5344CB8AC3E}">
        <p14:creationId xmlns:p14="http://schemas.microsoft.com/office/powerpoint/2010/main" val="951410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SAP Solution Manager provides an extensive set of features in the IT Support area for enhancing, automating and improving the management of SAP systems:</a:t>
            </a:r>
          </a:p>
          <a:p>
            <a:pPr rtl="0"/>
            <a:endParaRPr lang="en-US" dirty="0" smtClean="0"/>
          </a:p>
          <a:p>
            <a:pPr rtl="0"/>
            <a:r>
              <a:rPr lang="en-US" dirty="0" smtClean="0"/>
              <a:t>Central System Administration</a:t>
            </a:r>
          </a:p>
          <a:p>
            <a:pPr rtl="0"/>
            <a:r>
              <a:rPr lang="en-US" dirty="0" smtClean="0"/>
              <a:t>Project Management</a:t>
            </a:r>
          </a:p>
          <a:p>
            <a:pPr rtl="0"/>
            <a:r>
              <a:rPr lang="en-US" dirty="0" smtClean="0"/>
              <a:t>Test Management</a:t>
            </a:r>
          </a:p>
          <a:p>
            <a:pPr rtl="0"/>
            <a:r>
              <a:rPr lang="en-US" dirty="0" smtClean="0"/>
              <a:t>System Monitoring</a:t>
            </a:r>
          </a:p>
          <a:p>
            <a:pPr rtl="0"/>
            <a:r>
              <a:rPr lang="en-US" dirty="0" smtClean="0"/>
              <a:t>Business Process Monitoring</a:t>
            </a:r>
          </a:p>
          <a:p>
            <a:pPr rtl="0"/>
            <a:r>
              <a:rPr lang="en-US" dirty="0" smtClean="0"/>
              <a:t>IT Technical Reporting</a:t>
            </a:r>
          </a:p>
          <a:p>
            <a:pPr rtl="0"/>
            <a:r>
              <a:rPr lang="en-US" dirty="0" smtClean="0"/>
              <a:t>Centralized Alerting</a:t>
            </a:r>
          </a:p>
          <a:p>
            <a:pPr rtl="0"/>
            <a:r>
              <a:rPr lang="en-US" dirty="0" smtClean="0"/>
              <a:t>Installation Keys</a:t>
            </a:r>
          </a:p>
          <a:p>
            <a:pPr rtl="0"/>
            <a:r>
              <a:rPr lang="en-US" dirty="0" smtClean="0"/>
              <a:t>Early Watch Reporting</a:t>
            </a:r>
          </a:p>
          <a:p>
            <a:pPr rtl="0"/>
            <a:r>
              <a:rPr lang="en-US" dirty="0" smtClean="0"/>
              <a:t>Change Management (Change Request Management &amp; Maintenance Optimizer)</a:t>
            </a:r>
          </a:p>
          <a:p>
            <a:pPr rtl="0"/>
            <a:r>
              <a:rPr lang="en-US" dirty="0" smtClean="0"/>
              <a:t>Service Desk (over time was changed to Incident Management) over CRM UI</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Central access to tools, methods and preconfigured contents which you can use during evaluation, implementation and operational processing of your systems. </a:t>
            </a:r>
          </a:p>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040062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Partner Test Management - Setup Guide.pdf</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29</a:t>
            </a:fld>
            <a:endParaRPr lang="en-US"/>
          </a:p>
        </p:txBody>
      </p:sp>
    </p:spTree>
    <p:extLst>
      <p:ext uri="{BB962C8B-B14F-4D97-AF65-F5344CB8AC3E}">
        <p14:creationId xmlns:p14="http://schemas.microsoft.com/office/powerpoint/2010/main" val="77372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ictconf</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57</a:t>
            </a:fld>
            <a:endParaRPr lang="en-US"/>
          </a:p>
        </p:txBody>
      </p:sp>
    </p:spTree>
    <p:extLst>
      <p:ext uri="{BB962C8B-B14F-4D97-AF65-F5344CB8AC3E}">
        <p14:creationId xmlns:p14="http://schemas.microsoft.com/office/powerpoint/2010/main" val="3637521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Active service desk in </a:t>
            </a:r>
            <a:r>
              <a:rPr lang="en-US" dirty="0" err="1" smtClean="0"/>
              <a:t>sicf</a:t>
            </a:r>
            <a:r>
              <a:rPr lang="en-US" dirty="0" smtClean="0"/>
              <a:t> : </a:t>
            </a:r>
            <a:r>
              <a:rPr lang="en-US" dirty="0" err="1" smtClean="0"/>
              <a:t>ict_service_desk_api</a:t>
            </a:r>
            <a:endParaRPr lang="en-US" dirty="0" smtClean="0"/>
          </a:p>
          <a:p>
            <a:r>
              <a:rPr lang="en-US" dirty="0" smtClean="0"/>
              <a:t>Then add in </a:t>
            </a:r>
            <a:r>
              <a:rPr lang="en-US" dirty="0" err="1" smtClean="0"/>
              <a:t>ictconf</a:t>
            </a:r>
            <a:r>
              <a:rPr lang="en-US" baseline="0" dirty="0" smtClean="0"/>
              <a:t> and check</a:t>
            </a:r>
          </a:p>
          <a:p>
            <a:r>
              <a:rPr lang="en-US" baseline="0" dirty="0" smtClean="0"/>
              <a:t>Then </a:t>
            </a:r>
            <a:r>
              <a:rPr lang="en-US" baseline="0" dirty="0" err="1" smtClean="0"/>
              <a:t>reassociate</a:t>
            </a:r>
            <a:r>
              <a:rPr lang="en-US" baseline="0" dirty="0" smtClean="0"/>
              <a:t> project and do field mapping</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58</a:t>
            </a:fld>
            <a:endParaRPr lang="en-US"/>
          </a:p>
        </p:txBody>
      </p:sp>
    </p:spTree>
    <p:extLst>
      <p:ext uri="{BB962C8B-B14F-4D97-AF65-F5344CB8AC3E}">
        <p14:creationId xmlns:p14="http://schemas.microsoft.com/office/powerpoint/2010/main" val="147083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BPCA</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59</a:t>
            </a:fld>
            <a:endParaRPr lang="en-US"/>
          </a:p>
        </p:txBody>
      </p:sp>
    </p:spTree>
    <p:extLst>
      <p:ext uri="{BB962C8B-B14F-4D97-AF65-F5344CB8AC3E}">
        <p14:creationId xmlns:p14="http://schemas.microsoft.com/office/powerpoint/2010/main" val="498377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EIServer</a:t>
            </a:r>
            <a:endParaRPr lang="en-US" dirty="0" smtClean="0"/>
          </a:p>
          <a:p>
            <a:r>
              <a:rPr lang="en-US" dirty="0" smtClean="0"/>
              <a:t>New BPCA API</a:t>
            </a:r>
            <a:r>
              <a:rPr lang="en-US" baseline="0" dirty="0" smtClean="0"/>
              <a:t> for </a:t>
            </a:r>
            <a:r>
              <a:rPr lang="en-US" baseline="0" dirty="0" err="1" smtClean="0"/>
              <a:t>SolMan</a:t>
            </a:r>
            <a:r>
              <a:rPr lang="en-US" baseline="0" dirty="0" smtClean="0"/>
              <a:t> 7.2 : AGS_BPCA_3PTM_API_72</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61</a:t>
            </a:fld>
            <a:endParaRPr lang="en-US"/>
          </a:p>
        </p:txBody>
      </p:sp>
    </p:spTree>
    <p:extLst>
      <p:ext uri="{BB962C8B-B14F-4D97-AF65-F5344CB8AC3E}">
        <p14:creationId xmlns:p14="http://schemas.microsoft.com/office/powerpoint/2010/main" val="2746876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new Site </a:t>
            </a:r>
            <a:r>
              <a:rPr lang="en-US" sz="1200" kern="1200" dirty="0" err="1" smtClean="0">
                <a:solidFill>
                  <a:schemeClr val="tx1"/>
                </a:solidFill>
                <a:effectLst/>
                <a:latin typeface="+mn-lt"/>
                <a:ea typeface="+mn-ea"/>
                <a:cs typeface="+mn-cs"/>
              </a:rPr>
              <a:t>param</a:t>
            </a:r>
            <a:r>
              <a:rPr lang="en-US" sz="1200" kern="1200" dirty="0" smtClean="0">
                <a:solidFill>
                  <a:schemeClr val="tx1"/>
                </a:solidFill>
                <a:effectLst/>
                <a:latin typeface="+mn-lt"/>
                <a:ea typeface="+mn-ea"/>
                <a:cs typeface="+mn-cs"/>
              </a:rPr>
              <a:t> ENABLE_EI_SAML_FOR_SOLDOC is added</a:t>
            </a:r>
          </a:p>
          <a:p>
            <a:r>
              <a:rPr lang="en-US" sz="1200" kern="1200" dirty="0" smtClean="0">
                <a:solidFill>
                  <a:schemeClr val="tx1"/>
                </a:solidFill>
                <a:effectLst/>
                <a:latin typeface="+mn-lt"/>
                <a:ea typeface="+mn-ea"/>
                <a:cs typeface="+mn-cs"/>
              </a:rPr>
              <a:t>ENABLE_EI_SAML_FOR_BLUEPRINT will not work anymore  (it is for </a:t>
            </a:r>
            <a:r>
              <a:rPr lang="en-US" sz="1200" kern="1200" dirty="0" err="1" smtClean="0">
                <a:solidFill>
                  <a:schemeClr val="tx1"/>
                </a:solidFill>
                <a:effectLst/>
                <a:latin typeface="+mn-lt"/>
                <a:ea typeface="+mn-ea"/>
                <a:cs typeface="+mn-cs"/>
              </a:rPr>
              <a:t>SolMan</a:t>
            </a:r>
            <a:r>
              <a:rPr lang="en-US" sz="1200" kern="1200" dirty="0" smtClean="0">
                <a:solidFill>
                  <a:schemeClr val="tx1"/>
                </a:solidFill>
                <a:effectLst/>
                <a:latin typeface="+mn-lt"/>
                <a:ea typeface="+mn-ea"/>
                <a:cs typeface="+mn-cs"/>
              </a:rPr>
              <a:t> 7.1)</a:t>
            </a:r>
          </a:p>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62</a:t>
            </a:fld>
            <a:endParaRPr lang="en-US"/>
          </a:p>
        </p:txBody>
      </p:sp>
    </p:spTree>
    <p:extLst>
      <p:ext uri="{BB962C8B-B14F-4D97-AF65-F5344CB8AC3E}">
        <p14:creationId xmlns:p14="http://schemas.microsoft.com/office/powerpoint/2010/main" val="4186662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https://fbt.wdf.sap.corp:44390/sap/bc/ui5_ui5/ui2/ushell/shells/abap/FioriLaunchpad.html#Shell-home</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63</a:t>
            </a:fld>
            <a:endParaRPr lang="en-US"/>
          </a:p>
        </p:txBody>
      </p:sp>
    </p:spTree>
    <p:extLst>
      <p:ext uri="{BB962C8B-B14F-4D97-AF65-F5344CB8AC3E}">
        <p14:creationId xmlns:p14="http://schemas.microsoft.com/office/powerpoint/2010/main" val="1898904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sap/</a:t>
            </a:r>
            <a:r>
              <a:rPr lang="en-US" sz="1200" kern="1200" dirty="0" err="1" smtClean="0">
                <a:solidFill>
                  <a:schemeClr val="tx1"/>
                </a:solidFill>
                <a:effectLst/>
                <a:latin typeface="+mn-lt"/>
                <a:ea typeface="+mn-ea"/>
                <a:cs typeface="+mn-cs"/>
              </a:rPr>
              <a:t>bc</a:t>
            </a:r>
            <a:r>
              <a:rPr lang="en-US" sz="1200" kern="1200" dirty="0" smtClean="0">
                <a:solidFill>
                  <a:schemeClr val="tx1"/>
                </a:solidFill>
                <a:effectLst/>
                <a:latin typeface="+mn-lt"/>
                <a:ea typeface="+mn-ea"/>
                <a:cs typeface="+mn-cs"/>
              </a:rPr>
              <a:t>/ui5_ui5/ui2/</a:t>
            </a:r>
            <a:r>
              <a:rPr lang="en-US" sz="1200" kern="1200" dirty="0" err="1" smtClean="0">
                <a:solidFill>
                  <a:schemeClr val="tx1"/>
                </a:solidFill>
                <a:effectLst/>
                <a:latin typeface="+mn-lt"/>
                <a:ea typeface="+mn-ea"/>
                <a:cs typeface="+mn-cs"/>
              </a:rPr>
              <a:t>ushell</a:t>
            </a:r>
            <a:r>
              <a:rPr lang="en-US" sz="1200" kern="1200" dirty="0" smtClean="0">
                <a:solidFill>
                  <a:schemeClr val="tx1"/>
                </a:solidFill>
                <a:effectLst/>
                <a:latin typeface="+mn-lt"/>
                <a:ea typeface="+mn-ea"/>
                <a:cs typeface="+mn-cs"/>
              </a:rPr>
              <a:t>/shells/</a:t>
            </a:r>
            <a:r>
              <a:rPr lang="en-US" sz="1200" kern="1200" dirty="0" err="1" smtClean="0">
                <a:solidFill>
                  <a:schemeClr val="tx1"/>
                </a:solidFill>
                <a:effectLst/>
                <a:latin typeface="+mn-lt"/>
                <a:ea typeface="+mn-ea"/>
                <a:cs typeface="+mn-cs"/>
              </a:rPr>
              <a:t>abap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FioriLaunchpad.html#Action-PartnerTestMangement?STANDALONE_MODE</a:t>
            </a:r>
            <a:r>
              <a:rPr lang="en-US" sz="1200" kern="1200" dirty="0" smtClean="0">
                <a:solidFill>
                  <a:schemeClr val="tx1"/>
                </a:solidFill>
                <a:effectLst/>
                <a:latin typeface="+mn-lt"/>
                <a:ea typeface="+mn-ea"/>
                <a:cs typeface="+mn-cs"/>
              </a:rPr>
              <a:t>=X&amp;VIEW_ID=THIRD_PARTY </a:t>
            </a:r>
          </a:p>
          <a:p>
            <a:r>
              <a:rPr lang="en-US" dirty="0" smtClean="0"/>
              <a:t>http://mydwbld0145g.hpeswlab.net:50000/sap/bc/ui5_ui5/ui2/ushell/shells/abap/FioriLaunchpad.html?sap-client=001&amp;sap-language=EN#Action-PartnerTestMangement?STANDALONE_MODE=X&amp;VIEW_ID=THIRD_PARTY</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64</a:t>
            </a:fld>
            <a:endParaRPr lang="en-US"/>
          </a:p>
        </p:txBody>
      </p:sp>
    </p:spTree>
    <p:extLst>
      <p:ext uri="{BB962C8B-B14F-4D97-AF65-F5344CB8AC3E}">
        <p14:creationId xmlns:p14="http://schemas.microsoft.com/office/powerpoint/2010/main" val="3430354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soladm</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65</a:t>
            </a:fld>
            <a:endParaRPr lang="en-US"/>
          </a:p>
        </p:txBody>
      </p:sp>
    </p:spTree>
    <p:extLst>
      <p:ext uri="{BB962C8B-B14F-4D97-AF65-F5344CB8AC3E}">
        <p14:creationId xmlns:p14="http://schemas.microsoft.com/office/powerpoint/2010/main" val="3395510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smtClean="0">
                <a:effectLst/>
              </a:rPr>
              <a:t>logical component</a:t>
            </a:r>
            <a:r>
              <a:rPr lang="en-US" dirty="0" smtClean="0"/>
              <a:t> can be an attribute of objects. With this information and the system role function, it allows to determine the correct target system, for example the maintenance or development system.</a:t>
            </a:r>
          </a:p>
          <a:p>
            <a:r>
              <a:rPr lang="en-US" dirty="0" smtClean="0">
                <a:effectLst/>
              </a:rPr>
              <a:t>Logical component</a:t>
            </a:r>
            <a:r>
              <a:rPr lang="en-US" dirty="0" smtClean="0"/>
              <a:t> groups are uniquely defined for each solution. It is not possible to assign a </a:t>
            </a:r>
            <a:r>
              <a:rPr lang="en-US" dirty="0" smtClean="0">
                <a:effectLst/>
              </a:rPr>
              <a:t>logical component group</a:t>
            </a:r>
            <a:r>
              <a:rPr lang="en-US" dirty="0" smtClean="0"/>
              <a:t> to several solutions. The unique identifier for a </a:t>
            </a:r>
            <a:r>
              <a:rPr lang="en-US" dirty="0" smtClean="0">
                <a:effectLst/>
              </a:rPr>
              <a:t>logical component group</a:t>
            </a:r>
            <a:r>
              <a:rPr lang="en-US" dirty="0" smtClean="0"/>
              <a:t> is the </a:t>
            </a:r>
            <a:r>
              <a:rPr lang="en-US" dirty="0" smtClean="0">
                <a:effectLst/>
              </a:rPr>
              <a:t>logical component group</a:t>
            </a:r>
            <a:r>
              <a:rPr lang="en-US" dirty="0" smtClean="0"/>
              <a:t> name. The name is unique for the whole system. This name cannot be changed after the creation of a </a:t>
            </a:r>
            <a:r>
              <a:rPr lang="en-US" dirty="0" smtClean="0">
                <a:effectLst/>
              </a:rPr>
              <a:t>logical component group</a:t>
            </a:r>
            <a:r>
              <a:rPr lang="en-US" dirty="0" smtClean="0"/>
              <a:t>.</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69</a:t>
            </a:fld>
            <a:endParaRPr lang="en-US"/>
          </a:p>
        </p:txBody>
      </p:sp>
    </p:spTree>
    <p:extLst>
      <p:ext uri="{BB962C8B-B14F-4D97-AF65-F5344CB8AC3E}">
        <p14:creationId xmlns:p14="http://schemas.microsoft.com/office/powerpoint/2010/main" val="133455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 of </a:t>
            </a:r>
            <a:r>
              <a:rPr lang="en-US" sz="1200" b="0" i="0" kern="1200" dirty="0" err="1" smtClean="0">
                <a:solidFill>
                  <a:schemeClr val="tx1"/>
                </a:solidFill>
                <a:effectLst/>
                <a:latin typeface="+mn-lt"/>
                <a:ea typeface="+mn-ea"/>
                <a:cs typeface="+mn-cs"/>
              </a:rPr>
              <a:t>SolMan</a:t>
            </a:r>
            <a:r>
              <a:rPr lang="en-US" sz="1200" b="0" i="0" kern="1200" dirty="0" smtClean="0">
                <a:solidFill>
                  <a:schemeClr val="tx1"/>
                </a:solidFill>
                <a:effectLst/>
                <a:latin typeface="+mn-lt"/>
                <a:ea typeface="+mn-ea"/>
                <a:cs typeface="+mn-cs"/>
              </a:rPr>
              <a:t> 7.2: https://websmp108.sap-ag.de/~form/handler?_APP=00200682500000002672&amp;_EVENT=DISPLAY&amp;_SCENARIO=01100035870000000122&amp;_HIER_KEY=501100035870000015092&amp;_HIER_KEY=601100035870000179416&amp;_HIER_KEY=601100035870000179443&amp;_HIER_KEY=701200252311000003762&amp;</a:t>
            </a:r>
          </a:p>
          <a:p>
            <a:r>
              <a:rPr lang="en-US" sz="1200" b="0" i="0" kern="1200" dirty="0" smtClean="0">
                <a:solidFill>
                  <a:schemeClr val="tx1"/>
                </a:solidFill>
                <a:effectLst/>
                <a:latin typeface="+mn-lt"/>
                <a:ea typeface="+mn-ea"/>
                <a:cs typeface="+mn-cs"/>
              </a:rPr>
              <a:t>Doc of EI: http://almhelp.saas.hp.com/en/12.53/online_help/Content/EI_User/EI_User.htm</a:t>
            </a:r>
          </a:p>
          <a:p>
            <a:r>
              <a:rPr lang="en-US" sz="1200" b="0" i="0" kern="1200" dirty="0" smtClean="0">
                <a:solidFill>
                  <a:schemeClr val="tx1"/>
                </a:solidFill>
                <a:effectLst/>
                <a:latin typeface="+mn-lt"/>
                <a:ea typeface="+mn-ea"/>
                <a:cs typeface="+mn-cs"/>
              </a:rPr>
              <a:t>	http://alm-help.saas.hpe.com/en/12.53/pdfs/EI_UserGuide_for_SolutionManager72.pdf</a:t>
            </a:r>
          </a:p>
          <a:p>
            <a:r>
              <a:rPr lang="en-US" altLang="zh-CN" sz="1200" b="0" i="0" kern="1200" dirty="0" smtClean="0">
                <a:solidFill>
                  <a:schemeClr val="tx1"/>
                </a:solidFill>
                <a:effectLst/>
                <a:latin typeface="+mn-lt"/>
                <a:ea typeface="+mn-ea"/>
                <a:cs typeface="+mn-cs"/>
              </a:rPr>
              <a:t>ALM release https://softwaresupport.hpe.com/group/softwaresupport/search-result/-/facetsearch/document/KM02741290?lang=en&amp;cc=us&amp;hpappid=202392_SSO_PRO_HPE </a:t>
            </a:r>
          </a:p>
          <a:p>
            <a:r>
              <a:rPr lang="en-US" altLang="zh-CN" sz="1200" b="0" i="0" kern="1200" dirty="0" smtClean="0">
                <a:solidFill>
                  <a:schemeClr val="tx1"/>
                </a:solidFill>
                <a:effectLst/>
                <a:latin typeface="+mn-lt"/>
                <a:ea typeface="+mn-ea"/>
                <a:cs typeface="+mn-cs"/>
              </a:rPr>
              <a:t>Hotfix released on Crypt: </a:t>
            </a:r>
            <a:r>
              <a:rPr lang="en-US" sz="1200" u="sng" kern="1200" dirty="0" smtClean="0">
                <a:solidFill>
                  <a:schemeClr val="tx1"/>
                </a:solidFill>
                <a:effectLst/>
                <a:latin typeface="+mn-lt"/>
                <a:ea typeface="+mn-ea"/>
                <a:cs typeface="+mn-cs"/>
                <a:hlinkClick r:id="rId3"/>
              </a:rPr>
              <a:t>https://patch-central.corp.hpecorp.net/crypt-web/protected/viewContent.do?patchId=HOTFIX_TDQC_SAAS_ADD-ON_12.53_2017-04-27_1&amp;product=crypt%3Atdqc%3A&amp;hasProdBreadcrumb=true</a:t>
            </a:r>
            <a:r>
              <a:rPr lang="en-US" sz="120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DECFA-325A-486A-A5CE-03F10D7EC91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61100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a:t>
            </a:r>
            <a:r>
              <a:rPr lang="en-US" baseline="0" dirty="0" smtClean="0"/>
              <a:t> Role: </a:t>
            </a:r>
            <a:r>
              <a:rPr lang="en-US" dirty="0" smtClean="0"/>
              <a:t>Intended purpose of a system-client combination (ABAP) or system (Java) within a logical component, for example, Development, Test, or Production. Applications within SAP Solution Manager use the system role to determine which system to use for various operations. For example, an analysis of usage statistics needs to run on a production system.</a:t>
            </a:r>
          </a:p>
          <a:p>
            <a:r>
              <a:rPr lang="en-US" dirty="0" smtClean="0"/>
              <a:t>A logical component is the “branch view” on a logical component group i.e. the subset of systems which belong, for example, to the production, maintenance or development tracks of your solution. Similar to SAP Solution Manager 7.1 a logical component is a vector of technical systems and system roles that usually correspond to a transport track of your landscape</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70</a:t>
            </a:fld>
            <a:endParaRPr lang="en-US"/>
          </a:p>
        </p:txBody>
      </p:sp>
    </p:spTree>
    <p:extLst>
      <p:ext uri="{BB962C8B-B14F-4D97-AF65-F5344CB8AC3E}">
        <p14:creationId xmlns:p14="http://schemas.microsoft.com/office/powerpoint/2010/main" val="3448134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Every system has a RFC destination mapped by default. Please use the following systems,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FA7 Client 200</a:t>
            </a:r>
          </a:p>
          <a:p>
            <a:pPr lvl="0"/>
            <a:r>
              <a:rPr lang="en-US" sz="1200" kern="1200" dirty="0" smtClean="0">
                <a:solidFill>
                  <a:schemeClr val="tx1"/>
                </a:solidFill>
                <a:effectLst/>
                <a:latin typeface="+mn-lt"/>
                <a:ea typeface="+mn-ea"/>
                <a:cs typeface="+mn-cs"/>
              </a:rPr>
              <a:t>FBT Client 200</a:t>
            </a:r>
          </a:p>
          <a:p>
            <a:pPr lvl="0"/>
            <a:r>
              <a:rPr lang="en-US" sz="1200" kern="1200" dirty="0" smtClean="0">
                <a:solidFill>
                  <a:schemeClr val="tx1"/>
                </a:solidFill>
                <a:effectLst/>
                <a:latin typeface="+mn-lt"/>
                <a:ea typeface="+mn-ea"/>
                <a:cs typeface="+mn-cs"/>
              </a:rPr>
              <a:t>SD7 Client 200</a:t>
            </a:r>
          </a:p>
          <a:p>
            <a:pPr lvl="0"/>
            <a:r>
              <a:rPr lang="en-US" sz="1200" kern="1200" dirty="0" smtClean="0">
                <a:solidFill>
                  <a:schemeClr val="tx1"/>
                </a:solidFill>
                <a:effectLst/>
                <a:latin typeface="+mn-lt"/>
                <a:ea typeface="+mn-ea"/>
                <a:cs typeface="+mn-cs"/>
              </a:rPr>
              <a:t>SQ7 Client 200</a:t>
            </a:r>
          </a:p>
          <a:p>
            <a:pPr lvl="0"/>
            <a:r>
              <a:rPr lang="en-US" sz="1200" kern="1200" dirty="0" smtClean="0">
                <a:solidFill>
                  <a:schemeClr val="tx1"/>
                </a:solidFill>
                <a:effectLst/>
                <a:latin typeface="+mn-lt"/>
                <a:ea typeface="+mn-ea"/>
                <a:cs typeface="+mn-cs"/>
              </a:rPr>
              <a:t>SI7 Client 200 (no</a:t>
            </a:r>
            <a:r>
              <a:rPr lang="en-US" sz="1200" kern="1200" baseline="0" dirty="0" smtClean="0">
                <a:solidFill>
                  <a:schemeClr val="tx1"/>
                </a:solidFill>
                <a:effectLst/>
                <a:latin typeface="+mn-lt"/>
                <a:ea typeface="+mn-ea"/>
                <a:cs typeface="+mn-cs"/>
              </a:rPr>
              <a:t> RFC</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These systems has the RFC destination configured already </a:t>
            </a:r>
          </a:p>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71</a:t>
            </a:fld>
            <a:endParaRPr lang="en-US"/>
          </a:p>
        </p:txBody>
      </p:sp>
    </p:spTree>
    <p:extLst>
      <p:ext uri="{BB962C8B-B14F-4D97-AF65-F5344CB8AC3E}">
        <p14:creationId xmlns:p14="http://schemas.microsoft.com/office/powerpoint/2010/main" val="137519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72</a:t>
            </a:fld>
            <a:endParaRPr lang="en-US"/>
          </a:p>
        </p:txBody>
      </p:sp>
    </p:spTree>
    <p:extLst>
      <p:ext uri="{BB962C8B-B14F-4D97-AF65-F5344CB8AC3E}">
        <p14:creationId xmlns:p14="http://schemas.microsoft.com/office/powerpoint/2010/main" val="330312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no object , probably</a:t>
            </a:r>
            <a:r>
              <a:rPr lang="en-US" baseline="0" dirty="0" smtClean="0"/>
              <a:t> the logical component doesn’t assign with proper system</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81</a:t>
            </a:fld>
            <a:endParaRPr lang="en-US"/>
          </a:p>
        </p:txBody>
      </p:sp>
    </p:spTree>
    <p:extLst>
      <p:ext uri="{BB962C8B-B14F-4D97-AF65-F5344CB8AC3E}">
        <p14:creationId xmlns:p14="http://schemas.microsoft.com/office/powerpoint/2010/main" val="22978106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Notice: it’s </a:t>
            </a:r>
            <a:r>
              <a:rPr lang="en-US" sz="1200" kern="1200" dirty="0" smtClean="0">
                <a:solidFill>
                  <a:schemeClr val="tx1"/>
                </a:solidFill>
                <a:effectLst/>
                <a:latin typeface="+mn-lt"/>
                <a:ea typeface="+mn-ea"/>
                <a:cs typeface="+mn-cs"/>
              </a:rPr>
              <a:t>mandatory to release both library and the business process</a:t>
            </a:r>
          </a:p>
          <a:p>
            <a:r>
              <a:rPr lang="en-US" sz="1200" kern="1200" dirty="0" smtClean="0">
                <a:solidFill>
                  <a:schemeClr val="tx1"/>
                </a:solidFill>
                <a:effectLst/>
                <a:latin typeface="+mn-lt"/>
                <a:ea typeface="+mn-ea"/>
                <a:cs typeface="+mn-cs"/>
              </a:rPr>
              <a:t>only then the original would be replicated to the parent branches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DECFA-325A-486A-A5CE-03F10D7EC918}" type="slidenum">
              <a:rPr lang="en-US" smtClean="0"/>
              <a:t>83</a:t>
            </a:fld>
            <a:endParaRPr lang="en-US"/>
          </a:p>
        </p:txBody>
      </p:sp>
    </p:spTree>
    <p:extLst>
      <p:ext uri="{BB962C8B-B14F-4D97-AF65-F5344CB8AC3E}">
        <p14:creationId xmlns:p14="http://schemas.microsoft.com/office/powerpoint/2010/main" val="4286903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Production Branch</a:t>
            </a:r>
            <a:r>
              <a:rPr lang="en-US" baseline="0" dirty="0" smtClean="0"/>
              <a:t> need to be associated firstly.</a:t>
            </a:r>
          </a:p>
          <a:p>
            <a:r>
              <a:rPr lang="en-US" dirty="0" smtClean="0"/>
              <a:t>One ALM project associate with</a:t>
            </a:r>
            <a:r>
              <a:rPr lang="en-US" baseline="0" dirty="0" smtClean="0"/>
              <a:t> one </a:t>
            </a:r>
            <a:r>
              <a:rPr lang="en-US" baseline="0" dirty="0" err="1" smtClean="0"/>
              <a:t>SolMan</a:t>
            </a:r>
            <a:r>
              <a:rPr lang="en-US" baseline="0" dirty="0" smtClean="0"/>
              <a:t> solution.</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88</a:t>
            </a:fld>
            <a:endParaRPr lang="en-US"/>
          </a:p>
        </p:txBody>
      </p:sp>
    </p:spTree>
    <p:extLst>
      <p:ext uri="{BB962C8B-B14F-4D97-AF65-F5344CB8AC3E}">
        <p14:creationId xmlns:p14="http://schemas.microsoft.com/office/powerpoint/2010/main" val="566287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no</a:t>
            </a:r>
            <a:r>
              <a:rPr lang="en-US" baseline="0" dirty="0" smtClean="0"/>
              <a:t> test object filter added, the whole hierarchy will be sent to HPQC</a:t>
            </a:r>
          </a:p>
          <a:p>
            <a:r>
              <a:rPr lang="en-US" baseline="0" dirty="0" smtClean="0"/>
              <a:t>If some test object filters added, will only sent those </a:t>
            </a:r>
            <a:r>
              <a:rPr lang="en-US" baseline="0" dirty="0" err="1" smtClean="0"/>
              <a:t>ADDed</a:t>
            </a:r>
            <a:r>
              <a:rPr lang="en-US" baseline="0" dirty="0" smtClean="0"/>
              <a:t> object type to HPQC</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90</a:t>
            </a:fld>
            <a:endParaRPr lang="en-US"/>
          </a:p>
        </p:txBody>
      </p:sp>
    </p:spTree>
    <p:extLst>
      <p:ext uri="{BB962C8B-B14F-4D97-AF65-F5344CB8AC3E}">
        <p14:creationId xmlns:p14="http://schemas.microsoft.com/office/powerpoint/2010/main" val="3121079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regarding the buffering issue in Push Solution Documentation.</a:t>
            </a:r>
          </a:p>
          <a:p>
            <a:r>
              <a:rPr lang="en-US" sz="1200" kern="1200" dirty="0" smtClean="0">
                <a:solidFill>
                  <a:schemeClr val="tx1"/>
                </a:solidFill>
                <a:effectLst/>
                <a:latin typeface="+mn-lt"/>
                <a:ea typeface="+mn-ea"/>
                <a:cs typeface="+mn-cs"/>
              </a:rPr>
              <a:t>In case you feel that there is a change in the solution documentation, you need to refresh the Adapter Administration Console to get the latest changes</a:t>
            </a:r>
          </a:p>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92</a:t>
            </a:fld>
            <a:endParaRPr lang="en-US"/>
          </a:p>
        </p:txBody>
      </p:sp>
    </p:spTree>
    <p:extLst>
      <p:ext uri="{BB962C8B-B14F-4D97-AF65-F5344CB8AC3E}">
        <p14:creationId xmlns:p14="http://schemas.microsoft.com/office/powerpoint/2010/main" val="866265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93</a:t>
            </a:fld>
            <a:endParaRPr lang="en-US"/>
          </a:p>
        </p:txBody>
      </p:sp>
    </p:spTree>
    <p:extLst>
      <p:ext uri="{BB962C8B-B14F-4D97-AF65-F5344CB8AC3E}">
        <p14:creationId xmlns:p14="http://schemas.microsoft.com/office/powerpoint/2010/main" val="3834733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modes:</a:t>
            </a:r>
          </a:p>
          <a:p>
            <a:r>
              <a:rPr lang="en-US" baseline="0" dirty="0" smtClean="0"/>
              <a:t>Foreground: Will need to wait it finished before start another push</a:t>
            </a:r>
          </a:p>
          <a:p>
            <a:r>
              <a:rPr lang="en-US" baseline="0" dirty="0" smtClean="0"/>
              <a:t>Background: </a:t>
            </a:r>
            <a:r>
              <a:rPr lang="en-US" baseline="0" dirty="0" err="1" smtClean="0"/>
              <a:t>Async</a:t>
            </a:r>
            <a:r>
              <a:rPr lang="en-US" baseline="0" dirty="0" smtClean="0"/>
              <a:t> way, can start push simultaneously</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95</a:t>
            </a:fld>
            <a:endParaRPr lang="en-US"/>
          </a:p>
        </p:txBody>
      </p:sp>
    </p:spTree>
    <p:extLst>
      <p:ext uri="{BB962C8B-B14F-4D97-AF65-F5344CB8AC3E}">
        <p14:creationId xmlns:p14="http://schemas.microsoft.com/office/powerpoint/2010/main" val="128432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In 7.1 each SOLAR projects will be associated to a different HP ALM projects. There will be 1;1 relationship between Solution Manager and 3PTM projects </a:t>
            </a:r>
          </a:p>
          <a:p>
            <a:r>
              <a:rPr lang="en-US" sz="1200" kern="1200" dirty="0" smtClean="0">
                <a:solidFill>
                  <a:schemeClr val="tx1"/>
                </a:solidFill>
                <a:effectLst/>
                <a:latin typeface="+mn-lt"/>
                <a:ea typeface="+mn-ea"/>
                <a:cs typeface="+mn-cs"/>
              </a:rPr>
              <a:t>A new transaction – SLAN which will be used to access Solution Landscape which has details on System and Process Information.</a:t>
            </a:r>
          </a:p>
          <a:p>
            <a:r>
              <a:rPr lang="en-US" sz="1200" kern="1200" dirty="0" smtClean="0">
                <a:solidFill>
                  <a:schemeClr val="tx1"/>
                </a:solidFill>
                <a:effectLst/>
                <a:latin typeface="+mn-lt"/>
                <a:ea typeface="+mn-ea"/>
                <a:cs typeface="+mn-cs"/>
              </a:rPr>
              <a:t> System Landscape has the details on all the logical components assigned and customers can easily add/remove them. </a:t>
            </a:r>
          </a:p>
          <a:p>
            <a:r>
              <a:rPr lang="en-US" sz="1200" kern="1200" dirty="0" smtClean="0">
                <a:solidFill>
                  <a:schemeClr val="tx1"/>
                </a:solidFill>
                <a:effectLst/>
                <a:latin typeface="+mn-lt"/>
                <a:ea typeface="+mn-ea"/>
                <a:cs typeface="+mn-cs"/>
              </a:rPr>
              <a:t>The Business Blueprint is now called Solution Documentation which will provide 2 major sections</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4</a:t>
            </a:fld>
            <a:endParaRPr lang="en-US"/>
          </a:p>
        </p:txBody>
      </p:sp>
    </p:spTree>
    <p:extLst>
      <p:ext uri="{BB962C8B-B14F-4D97-AF65-F5344CB8AC3E}">
        <p14:creationId xmlns:p14="http://schemas.microsoft.com/office/powerpoint/2010/main" val="1159674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97</a:t>
            </a:fld>
            <a:endParaRPr lang="en-US"/>
          </a:p>
        </p:txBody>
      </p:sp>
    </p:spTree>
    <p:extLst>
      <p:ext uri="{BB962C8B-B14F-4D97-AF65-F5344CB8AC3E}">
        <p14:creationId xmlns:p14="http://schemas.microsoft.com/office/powerpoint/2010/main" val="1184115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Description</a:t>
            </a:r>
            <a:r>
              <a:rPr lang="en-US" baseline="0" dirty="0" smtClean="0"/>
              <a:t> - &gt; Name</a:t>
            </a:r>
          </a:p>
          <a:p>
            <a:r>
              <a:rPr lang="en-US" baseline="0" dirty="0" smtClean="0"/>
              <a:t>Name -&gt; SM object code</a:t>
            </a:r>
          </a:p>
          <a:p>
            <a:r>
              <a:rPr lang="en-US" baseline="0" dirty="0" smtClean="0"/>
              <a:t>Logical component group of folder is set by default to be the last LCG sent in </a:t>
            </a:r>
            <a:r>
              <a:rPr lang="en-US" baseline="0" dirty="0" err="1" smtClean="0"/>
              <a:t>SolDoc</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99</a:t>
            </a:fld>
            <a:endParaRPr lang="en-US"/>
          </a:p>
        </p:txBody>
      </p:sp>
    </p:spTree>
    <p:extLst>
      <p:ext uri="{BB962C8B-B14F-4D97-AF65-F5344CB8AC3E}">
        <p14:creationId xmlns:p14="http://schemas.microsoft.com/office/powerpoint/2010/main" val="3717185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100</a:t>
            </a:fld>
            <a:endParaRPr lang="en-US"/>
          </a:p>
        </p:txBody>
      </p:sp>
    </p:spTree>
    <p:extLst>
      <p:ext uri="{BB962C8B-B14F-4D97-AF65-F5344CB8AC3E}">
        <p14:creationId xmlns:p14="http://schemas.microsoft.com/office/powerpoint/2010/main" val="3410580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101</a:t>
            </a:fld>
            <a:endParaRPr lang="en-US"/>
          </a:p>
        </p:txBody>
      </p:sp>
    </p:spTree>
    <p:extLst>
      <p:ext uri="{BB962C8B-B14F-4D97-AF65-F5344CB8AC3E}">
        <p14:creationId xmlns:p14="http://schemas.microsoft.com/office/powerpoint/2010/main" val="4289422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Tools</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105</a:t>
            </a:fld>
            <a:endParaRPr lang="en-US"/>
          </a:p>
        </p:txBody>
      </p:sp>
    </p:spTree>
    <p:extLst>
      <p:ext uri="{BB962C8B-B14F-4D97-AF65-F5344CB8AC3E}">
        <p14:creationId xmlns:p14="http://schemas.microsoft.com/office/powerpoint/2010/main" val="3363574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need</a:t>
            </a:r>
            <a:r>
              <a:rPr lang="en-US" baseline="0" dirty="0" smtClean="0"/>
              <a:t> to </a:t>
            </a:r>
            <a:r>
              <a:rPr lang="en-US" baseline="0" dirty="0" err="1" smtClean="0"/>
              <a:t>deassociate</a:t>
            </a:r>
            <a:endParaRPr lang="en-US" baseline="0" dirty="0" smtClean="0"/>
          </a:p>
          <a:p>
            <a:r>
              <a:rPr lang="en-US" baseline="0" dirty="0" smtClean="0"/>
              <a:t>One backdoor in </a:t>
            </a:r>
            <a:r>
              <a:rPr lang="en-US" baseline="0" dirty="0" err="1" smtClean="0"/>
              <a:t>SolMan</a:t>
            </a:r>
            <a:endParaRPr lang="en-US" baseline="0" dirty="0" smtClean="0"/>
          </a:p>
          <a:p>
            <a:r>
              <a:rPr lang="en-US" baseline="0" dirty="0" smtClean="0"/>
              <a:t>Can also used to push application component</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106</a:t>
            </a:fld>
            <a:endParaRPr lang="en-US"/>
          </a:p>
        </p:txBody>
      </p:sp>
    </p:spTree>
    <p:extLst>
      <p:ext uri="{BB962C8B-B14F-4D97-AF65-F5344CB8AC3E}">
        <p14:creationId xmlns:p14="http://schemas.microsoft.com/office/powerpoint/2010/main" val="1315749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for copy test asset, merge and sync</a:t>
            </a:r>
          </a:p>
          <a:p>
            <a:r>
              <a:rPr lang="en-US" baseline="0" dirty="0" smtClean="0"/>
              <a:t>When associate child project, if there is entities in base project, there will be export library in base project and import library in child project.</a:t>
            </a:r>
          </a:p>
          <a:p>
            <a:r>
              <a:rPr lang="en-US" baseline="0" dirty="0" smtClean="0"/>
              <a:t>For each child project of base project, the mapped baseline of export library will be recorded in table </a:t>
            </a:r>
            <a:r>
              <a:rPr lang="en-US" baseline="0" dirty="0" err="1" smtClean="0"/>
              <a:t>Library_used_by</a:t>
            </a:r>
            <a:r>
              <a:rPr lang="en-US" baseline="0" dirty="0" smtClean="0"/>
              <a:t> in base project</a:t>
            </a:r>
          </a:p>
          <a:p>
            <a:r>
              <a:rPr lang="en-US" baseline="0" dirty="0" smtClean="0"/>
              <a:t>Every time doing merge or sync, the destination project will generate two baseline under the library</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108</a:t>
            </a:fld>
            <a:endParaRPr lang="en-US"/>
          </a:p>
        </p:txBody>
      </p:sp>
    </p:spTree>
    <p:extLst>
      <p:ext uri="{BB962C8B-B14F-4D97-AF65-F5344CB8AC3E}">
        <p14:creationId xmlns:p14="http://schemas.microsoft.com/office/powerpoint/2010/main" val="210887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Choose copied content : Requirements ,</a:t>
            </a:r>
            <a:r>
              <a:rPr lang="en-US" baseline="0" dirty="0" smtClean="0"/>
              <a:t> Users and Groups</a:t>
            </a:r>
          </a:p>
          <a:p>
            <a:r>
              <a:rPr lang="en-US" baseline="0" dirty="0" smtClean="0"/>
              <a:t>But map keyword need to check append manually</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109</a:t>
            </a:fld>
            <a:endParaRPr lang="en-US"/>
          </a:p>
        </p:txBody>
      </p:sp>
    </p:spTree>
    <p:extLst>
      <p:ext uri="{BB962C8B-B14F-4D97-AF65-F5344CB8AC3E}">
        <p14:creationId xmlns:p14="http://schemas.microsoft.com/office/powerpoint/2010/main" val="1210473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Linkage between requirement and test are</a:t>
            </a:r>
            <a:r>
              <a:rPr lang="en-US" baseline="0" dirty="0" smtClean="0"/>
              <a:t> supposed to</a:t>
            </a:r>
            <a:r>
              <a:rPr lang="en-US" dirty="0" smtClean="0"/>
              <a:t> be copied</a:t>
            </a:r>
          </a:p>
          <a:p>
            <a:r>
              <a:rPr lang="en-US" dirty="0" smtClean="0"/>
              <a:t>Known</a:t>
            </a:r>
            <a:r>
              <a:rPr lang="en-US" baseline="0" dirty="0" smtClean="0"/>
              <a:t> limitation: if copied in same folder will cause duplicate when merge/sync</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111</a:t>
            </a:fld>
            <a:endParaRPr lang="en-US"/>
          </a:p>
        </p:txBody>
      </p:sp>
    </p:spTree>
    <p:extLst>
      <p:ext uri="{BB962C8B-B14F-4D97-AF65-F5344CB8AC3E}">
        <p14:creationId xmlns:p14="http://schemas.microsoft.com/office/powerpoint/2010/main" val="310911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Linked Defects of Test Execution Result should be added in Test Run instead of Test Lab</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112</a:t>
            </a:fld>
            <a:endParaRPr lang="en-US"/>
          </a:p>
        </p:txBody>
      </p:sp>
    </p:spTree>
    <p:extLst>
      <p:ext uri="{BB962C8B-B14F-4D97-AF65-F5344CB8AC3E}">
        <p14:creationId xmlns:p14="http://schemas.microsoft.com/office/powerpoint/2010/main" val="189498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All the SOLAR projects those were created in 7.1 would be migrated to a single Solution in SMUD. This migration will be carried out by SMUD colleagues.</a:t>
            </a:r>
          </a:p>
          <a:p>
            <a:r>
              <a:rPr lang="en-US" sz="1200" b="0" i="0" u="none" strike="noStrike" kern="1200" baseline="0" dirty="0" smtClean="0">
                <a:solidFill>
                  <a:schemeClr val="tx1"/>
                </a:solidFill>
                <a:latin typeface="+mn-lt"/>
                <a:ea typeface="+mn-ea"/>
                <a:cs typeface="+mn-cs"/>
              </a:rPr>
              <a:t>the dual concept of solutions and projects is replaced by a new Solution Documentation model, based on a hierarchical structure, which uses a new unified solution concept as the single,</a:t>
            </a:r>
          </a:p>
          <a:p>
            <a:r>
              <a:rPr lang="en-US" sz="1200" b="0" i="0" u="none" strike="noStrike" kern="1200" baseline="0" dirty="0" smtClean="0">
                <a:solidFill>
                  <a:schemeClr val="tx1"/>
                </a:solidFill>
                <a:latin typeface="+mn-lt"/>
                <a:ea typeface="+mn-ea"/>
                <a:cs typeface="+mn-cs"/>
              </a:rPr>
              <a:t>central point of access for all Solution Documentation content. </a:t>
            </a:r>
          </a:p>
          <a:p>
            <a:r>
              <a:rPr lang="en-US" sz="1200" b="0" i="0" u="none" strike="noStrike" kern="1200" baseline="0" dirty="0" smtClean="0">
                <a:solidFill>
                  <a:schemeClr val="tx1"/>
                </a:solidFill>
                <a:latin typeface="+mn-lt"/>
                <a:ea typeface="+mn-ea"/>
                <a:cs typeface="+mn-cs"/>
              </a:rPr>
              <a:t>Associate each branch 1 to 1 with </a:t>
            </a:r>
            <a:r>
              <a:rPr lang="en-US" sz="1200" b="0" i="0" u="none" strike="noStrike" kern="1200" baseline="0" dirty="0" err="1" smtClean="0">
                <a:solidFill>
                  <a:schemeClr val="tx1"/>
                </a:solidFill>
                <a:latin typeface="+mn-lt"/>
                <a:ea typeface="+mn-ea"/>
                <a:cs typeface="+mn-cs"/>
              </a:rPr>
              <a:t>alm</a:t>
            </a:r>
            <a:r>
              <a:rPr lang="en-US" sz="1200" b="0" i="0" u="none" strike="noStrike" kern="1200" baseline="0" dirty="0" smtClean="0">
                <a:solidFill>
                  <a:schemeClr val="tx1"/>
                </a:solidFill>
                <a:latin typeface="+mn-lt"/>
                <a:ea typeface="+mn-ea"/>
                <a:cs typeface="+mn-cs"/>
              </a:rPr>
              <a:t> project, and store the parent and child relationship</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5</a:t>
            </a:fld>
            <a:endParaRPr lang="en-US"/>
          </a:p>
        </p:txBody>
      </p:sp>
    </p:spTree>
    <p:extLst>
      <p:ext uri="{BB962C8B-B14F-4D97-AF65-F5344CB8AC3E}">
        <p14:creationId xmlns:p14="http://schemas.microsoft.com/office/powerpoint/2010/main" val="2850854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Defect need to link with test execution in test run</a:t>
            </a:r>
            <a:r>
              <a:rPr lang="en-US" baseline="0" dirty="0" smtClean="0"/>
              <a:t> not in test lab</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3"/>
              </a:rPr>
              <a:t>https://ldcifbt.wdf.sap.corp:44300/sap/bc/webdynpro/sap/WDC_ADAPTER_TEST_RESULTS?sap-client=200&amp;sap-language=EN#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113</a:t>
            </a:fld>
            <a:endParaRPr lang="en-US"/>
          </a:p>
        </p:txBody>
      </p:sp>
    </p:spTree>
    <p:extLst>
      <p:ext uri="{BB962C8B-B14F-4D97-AF65-F5344CB8AC3E}">
        <p14:creationId xmlns:p14="http://schemas.microsoft.com/office/powerpoint/2010/main" val="38012500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118</a:t>
            </a:fld>
            <a:endParaRPr lang="en-US"/>
          </a:p>
        </p:txBody>
      </p:sp>
    </p:spTree>
    <p:extLst>
      <p:ext uri="{BB962C8B-B14F-4D97-AF65-F5344CB8AC3E}">
        <p14:creationId xmlns:p14="http://schemas.microsoft.com/office/powerpoint/2010/main" val="1579414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after requirement</a:t>
            </a:r>
            <a:r>
              <a:rPr lang="en-US" baseline="0" dirty="0" smtClean="0"/>
              <a:t> </a:t>
            </a:r>
            <a:r>
              <a:rPr lang="en-US" baseline="0" dirty="0" err="1" smtClean="0"/>
              <a:t>repushed</a:t>
            </a:r>
            <a:r>
              <a:rPr lang="en-US" baseline="0" dirty="0" smtClean="0"/>
              <a:t>, linkage between test and requirement not recreated, “Relink Tests” can be launched to </a:t>
            </a:r>
            <a:r>
              <a:rPr lang="en-US" baseline="0" dirty="0" err="1" smtClean="0"/>
              <a:t>relinke</a:t>
            </a:r>
            <a:r>
              <a:rPr lang="en-US" baseline="0" dirty="0" smtClean="0"/>
              <a:t> test with requirement</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119</a:t>
            </a:fld>
            <a:endParaRPr lang="en-US"/>
          </a:p>
        </p:txBody>
      </p:sp>
    </p:spTree>
    <p:extLst>
      <p:ext uri="{BB962C8B-B14F-4D97-AF65-F5344CB8AC3E}">
        <p14:creationId xmlns:p14="http://schemas.microsoft.com/office/powerpoint/2010/main" val="15105535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122</a:t>
            </a:fld>
            <a:endParaRPr lang="en-US"/>
          </a:p>
        </p:txBody>
      </p:sp>
    </p:spTree>
    <p:extLst>
      <p:ext uri="{BB962C8B-B14F-4D97-AF65-F5344CB8AC3E}">
        <p14:creationId xmlns:p14="http://schemas.microsoft.com/office/powerpoint/2010/main" val="31394318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https://ldcihf3.mo.sap.corp:44378/sap(bD1lbiZjPTIwMCZkPW1pbg==)/bc/bsp/sap/crm_ui_start/default.htm</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123</a:t>
            </a:fld>
            <a:endParaRPr lang="en-US"/>
          </a:p>
        </p:txBody>
      </p:sp>
    </p:spTree>
    <p:extLst>
      <p:ext uri="{BB962C8B-B14F-4D97-AF65-F5344CB8AC3E}">
        <p14:creationId xmlns:p14="http://schemas.microsoft.com/office/powerpoint/2010/main" val="3121263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link to multiple requirements or</a:t>
            </a:r>
            <a:r>
              <a:rPr lang="en-US" baseline="0" dirty="0" smtClean="0"/>
              <a:t> tests, need to set corresponding field in defect</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124</a:t>
            </a:fld>
            <a:endParaRPr lang="en-US"/>
          </a:p>
        </p:txBody>
      </p:sp>
    </p:spTree>
    <p:extLst>
      <p:ext uri="{BB962C8B-B14F-4D97-AF65-F5344CB8AC3E}">
        <p14:creationId xmlns:p14="http://schemas.microsoft.com/office/powerpoint/2010/main" val="293174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Status change in</a:t>
            </a:r>
            <a:r>
              <a:rPr lang="en-US" baseline="0" dirty="0" smtClean="0"/>
              <a:t> process</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126</a:t>
            </a:fld>
            <a:endParaRPr lang="en-US"/>
          </a:p>
        </p:txBody>
      </p:sp>
    </p:spTree>
    <p:extLst>
      <p:ext uri="{BB962C8B-B14F-4D97-AF65-F5344CB8AC3E}">
        <p14:creationId xmlns:p14="http://schemas.microsoft.com/office/powerpoint/2010/main" val="137395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https://fbt.wdf.sap.corp:44390/sap/bc/webdynpro/sap/ags_work_bpca?sap-client=200&amp;sap-language=EN&amp;parameter_guid=FA163E7FD5661EE697F78B563AAE96AF#</a:t>
            </a:r>
          </a:p>
          <a:p>
            <a:r>
              <a:rPr lang="en-US" dirty="0" smtClean="0"/>
              <a:t>Perform change impact analysis by comparing TBOM</a:t>
            </a:r>
            <a:r>
              <a:rPr lang="en-US" baseline="0" dirty="0" smtClean="0"/>
              <a:t> (Technical Bill of Material, list the SAP objects that are used when transactions in business process execute)</a:t>
            </a:r>
          </a:p>
          <a:p>
            <a:r>
              <a:rPr lang="en-US" baseline="0" dirty="0" smtClean="0"/>
              <a:t>Integrate with ALM to create regression test plan based on result of BPCA</a:t>
            </a:r>
          </a:p>
          <a:p>
            <a:r>
              <a:rPr lang="en-US" baseline="0" dirty="0" smtClean="0"/>
              <a:t>User can optimize test scope based on test coverage, test efforts and priorities</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129</a:t>
            </a:fld>
            <a:endParaRPr lang="en-US"/>
          </a:p>
        </p:txBody>
      </p:sp>
    </p:spTree>
    <p:extLst>
      <p:ext uri="{BB962C8B-B14F-4D97-AF65-F5344CB8AC3E}">
        <p14:creationId xmlns:p14="http://schemas.microsoft.com/office/powerpoint/2010/main" val="1108802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 </a:t>
            </a:r>
            <a:r>
              <a:rPr lang="en-US" altLang="zh-CN" dirty="0" smtClean="0"/>
              <a:t>some</a:t>
            </a:r>
            <a:r>
              <a:rPr lang="en-US" altLang="zh-CN" baseline="0" dirty="0" smtClean="0"/>
              <a:t> Object Name in Software Component that is collected in TBOM</a:t>
            </a:r>
            <a:endParaRPr lang="en-US" dirty="0" smtClean="0"/>
          </a:p>
          <a:p>
            <a:r>
              <a:rPr lang="en-US" dirty="0" smtClean="0"/>
              <a:t>CL_ABAP_MESSAGE_DIGEST</a:t>
            </a:r>
          </a:p>
          <a:p>
            <a:r>
              <a:rPr lang="en-US" dirty="0" smtClean="0"/>
              <a:t>CL_ABAP_SYST</a:t>
            </a:r>
          </a:p>
          <a:p>
            <a:r>
              <a:rPr lang="en-US" dirty="0" smtClean="0"/>
              <a:t>CL_ADDR_CHECK</a:t>
            </a:r>
          </a:p>
          <a:p>
            <a:r>
              <a:rPr lang="en-US" dirty="0" smtClean="0"/>
              <a:t>CL_ADDR_MAIN_BEFORE_IMAGE</a:t>
            </a:r>
          </a:p>
          <a:p>
            <a:r>
              <a:rPr lang="en-US" dirty="0" smtClean="0"/>
              <a:t>CL_ABAP_PSE</a:t>
            </a:r>
          </a:p>
          <a:p>
            <a:r>
              <a:rPr lang="en-US" dirty="0" smtClean="0"/>
              <a:t>CL_AGENT_INFO</a:t>
            </a:r>
          </a:p>
          <a:p>
            <a:r>
              <a:rPr lang="en-US" dirty="0" smtClean="0"/>
              <a:t>CL_SYSTEM_UUID</a:t>
            </a:r>
          </a:p>
          <a:p>
            <a:endParaRPr lang="en-US" dirty="0" smtClean="0"/>
          </a:p>
          <a:p>
            <a:r>
              <a:rPr lang="en-US" dirty="0" smtClean="0"/>
              <a:t>SU01: CL_AGENT_INFO,CL_ADDR_MAP</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137</a:t>
            </a:fld>
            <a:endParaRPr lang="en-US"/>
          </a:p>
        </p:txBody>
      </p:sp>
    </p:spTree>
    <p:extLst>
      <p:ext uri="{BB962C8B-B14F-4D97-AF65-F5344CB8AC3E}">
        <p14:creationId xmlns:p14="http://schemas.microsoft.com/office/powerpoint/2010/main" val="15777002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transaction will be executed</a:t>
            </a:r>
            <a:r>
              <a:rPr lang="en-US" baseline="0" dirty="0" smtClean="0"/>
              <a:t> automatically, t</a:t>
            </a:r>
            <a:r>
              <a:rPr lang="en-US" dirty="0" smtClean="0"/>
              <a:t>he</a:t>
            </a:r>
            <a:r>
              <a:rPr lang="en-US" baseline="0" dirty="0" smtClean="0"/>
              <a:t> transaction I chose here is to open the document</a:t>
            </a:r>
          </a:p>
          <a:p>
            <a:r>
              <a:rPr lang="en-US" baseline="0" dirty="0" smtClean="0"/>
              <a:t>Close it</a:t>
            </a:r>
          </a:p>
          <a:p>
            <a:r>
              <a:rPr lang="en-US" baseline="0" dirty="0" smtClean="0"/>
              <a:t>Enough to get TBOM, stop recording</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141</a:t>
            </a:fld>
            <a:endParaRPr lang="en-US"/>
          </a:p>
        </p:txBody>
      </p:sp>
    </p:spTree>
    <p:extLst>
      <p:ext uri="{BB962C8B-B14F-4D97-AF65-F5344CB8AC3E}">
        <p14:creationId xmlns:p14="http://schemas.microsoft.com/office/powerpoint/2010/main" val="331349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Business Blueprint is now called Solution Documentation which will provide 2 major sections:</a:t>
            </a:r>
          </a:p>
          <a:p>
            <a:r>
              <a:rPr lang="en-US" sz="1200" kern="1200" dirty="0" smtClean="0">
                <a:solidFill>
                  <a:schemeClr val="tx1"/>
                </a:solidFill>
                <a:effectLst/>
                <a:latin typeface="+mn-lt"/>
                <a:ea typeface="+mn-ea"/>
                <a:cs typeface="+mn-cs"/>
              </a:rPr>
              <a:t>Library - This contains sections for Executables, Process Steps, </a:t>
            </a:r>
            <a:r>
              <a:rPr lang="en-US" sz="1200" kern="1200" dirty="0" err="1" smtClean="0">
                <a:solidFill>
                  <a:schemeClr val="tx1"/>
                </a:solidFill>
                <a:effectLst/>
                <a:latin typeface="+mn-lt"/>
                <a:ea typeface="+mn-ea"/>
                <a:cs typeface="+mn-cs"/>
              </a:rPr>
              <a:t>Devlopments</a:t>
            </a:r>
            <a:r>
              <a:rPr lang="en-US" sz="1200" kern="1200" dirty="0" smtClean="0">
                <a:solidFill>
                  <a:schemeClr val="tx1"/>
                </a:solidFill>
                <a:effectLst/>
                <a:latin typeface="+mn-lt"/>
                <a:ea typeface="+mn-ea"/>
                <a:cs typeface="+mn-cs"/>
              </a:rPr>
              <a:t> and Interfaces. Each section can have many levels of nested folders.</a:t>
            </a:r>
          </a:p>
          <a:p>
            <a:r>
              <a:rPr lang="en-US" sz="1200" kern="1200" dirty="0" smtClean="0">
                <a:solidFill>
                  <a:schemeClr val="tx1"/>
                </a:solidFill>
                <a:effectLst/>
                <a:latin typeface="+mn-lt"/>
                <a:ea typeface="+mn-ea"/>
                <a:cs typeface="+mn-cs"/>
              </a:rPr>
              <a:t>Business Processes - which contains Business Scenarios and Business Processes which are composed out of Process Steps defined in the Library. This section can contain many levels of nested folders ending with Business Scenario, Business Processes and Process Steps.</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6</a:t>
            </a:fld>
            <a:endParaRPr lang="en-US"/>
          </a:p>
        </p:txBody>
      </p:sp>
    </p:spTree>
    <p:extLst>
      <p:ext uri="{BB962C8B-B14F-4D97-AF65-F5344CB8AC3E}">
        <p14:creationId xmlns:p14="http://schemas.microsoft.com/office/powerpoint/2010/main" val="21599155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BPCA is to</a:t>
            </a:r>
            <a:r>
              <a:rPr lang="en-US" baseline="0" dirty="0" smtClean="0"/>
              <a:t> analyze the</a:t>
            </a:r>
            <a:r>
              <a:rPr lang="en-US" dirty="0" smtClean="0"/>
              <a:t> changes and compare the objects from the change against to TBOM in the system where the transactions are</a:t>
            </a:r>
          </a:p>
          <a:p>
            <a:r>
              <a:rPr lang="en-US" dirty="0" smtClean="0"/>
              <a:t>Some program or code in transaction</a:t>
            </a:r>
            <a:r>
              <a:rPr lang="en-US" baseline="0" dirty="0" smtClean="0"/>
              <a:t> changed</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142</a:t>
            </a:fld>
            <a:endParaRPr lang="en-US"/>
          </a:p>
        </p:txBody>
      </p:sp>
    </p:spTree>
    <p:extLst>
      <p:ext uri="{BB962C8B-B14F-4D97-AF65-F5344CB8AC3E}">
        <p14:creationId xmlns:p14="http://schemas.microsoft.com/office/powerpoint/2010/main" val="4457183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into TBOM</a:t>
            </a:r>
            <a:r>
              <a:rPr lang="en-US" baseline="0" dirty="0" smtClean="0"/>
              <a:t> and select </a:t>
            </a:r>
            <a:r>
              <a:rPr lang="en-US" baseline="0" smtClean="0"/>
              <a:t>some objects </a:t>
            </a:r>
            <a:r>
              <a:rPr lang="en-US" baseline="0" dirty="0" smtClean="0"/>
              <a:t>in </a:t>
            </a:r>
            <a:r>
              <a:rPr lang="en-US" baseline="0" smtClean="0"/>
              <a:t>the TBOM</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143</a:t>
            </a:fld>
            <a:endParaRPr lang="en-US"/>
          </a:p>
        </p:txBody>
      </p:sp>
    </p:spTree>
    <p:extLst>
      <p:ext uri="{BB962C8B-B14F-4D97-AF65-F5344CB8AC3E}">
        <p14:creationId xmlns:p14="http://schemas.microsoft.com/office/powerpoint/2010/main" val="19652839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Sm37 to check job</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145</a:t>
            </a:fld>
            <a:endParaRPr lang="en-US"/>
          </a:p>
        </p:txBody>
      </p:sp>
    </p:spTree>
    <p:extLst>
      <p:ext uri="{BB962C8B-B14F-4D97-AF65-F5344CB8AC3E}">
        <p14:creationId xmlns:p14="http://schemas.microsoft.com/office/powerpoint/2010/main" val="635980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object name recorded from TBOM </a:t>
            </a:r>
          </a:p>
          <a:p>
            <a:r>
              <a:rPr lang="en-US" altLang="zh-CN" dirty="0" smtClean="0"/>
              <a:t>BPCA will analysis all executables</a:t>
            </a:r>
            <a:r>
              <a:rPr lang="en-US" altLang="zh-CN" baseline="0" dirty="0" smtClean="0"/>
              <a:t> and list those which use the certain object in result</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147</a:t>
            </a:fld>
            <a:endParaRPr lang="en-US"/>
          </a:p>
        </p:txBody>
      </p:sp>
    </p:spTree>
    <p:extLst>
      <p:ext uri="{BB962C8B-B14F-4D97-AF65-F5344CB8AC3E}">
        <p14:creationId xmlns:p14="http://schemas.microsoft.com/office/powerpoint/2010/main" val="28447094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148</a:t>
            </a:fld>
            <a:endParaRPr lang="en-US"/>
          </a:p>
        </p:txBody>
      </p:sp>
    </p:spTree>
    <p:extLst>
      <p:ext uri="{BB962C8B-B14F-4D97-AF65-F5344CB8AC3E}">
        <p14:creationId xmlns:p14="http://schemas.microsoft.com/office/powerpoint/2010/main" val="488087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Please check how the ‘</a:t>
            </a:r>
            <a:r>
              <a:rPr lang="en-US" sz="1200" kern="1200" dirty="0" err="1" smtClean="0">
                <a:solidFill>
                  <a:schemeClr val="tx1"/>
                </a:solidFill>
                <a:effectLst/>
                <a:latin typeface="+mn-lt"/>
                <a:ea typeface="+mn-ea"/>
                <a:cs typeface="+mn-cs"/>
              </a:rPr>
              <a:t>assigment</a:t>
            </a:r>
            <a:r>
              <a:rPr lang="en-US" sz="1200" kern="1200" dirty="0" smtClean="0">
                <a:solidFill>
                  <a:schemeClr val="tx1"/>
                </a:solidFill>
                <a:effectLst/>
                <a:latin typeface="+mn-lt"/>
                <a:ea typeface="+mn-ea"/>
                <a:cs typeface="+mn-cs"/>
              </a:rPr>
              <a:t> type is set for the scenario and Process. Is any of them on ‘Exclusive’? If yes this will cause all test cases in the subtree beneath that node to be ignored.</a:t>
            </a:r>
          </a:p>
        </p:txBody>
      </p:sp>
      <p:sp>
        <p:nvSpPr>
          <p:cNvPr id="4" name="Slide Number Placeholder 3"/>
          <p:cNvSpPr>
            <a:spLocks noGrp="1"/>
          </p:cNvSpPr>
          <p:nvPr>
            <p:ph type="sldNum" sz="quarter" idx="10"/>
          </p:nvPr>
        </p:nvSpPr>
        <p:spPr/>
        <p:txBody>
          <a:bodyPr/>
          <a:lstStyle/>
          <a:p>
            <a:fld id="{008DECFA-325A-486A-A5CE-03F10D7EC918}" type="slidenum">
              <a:rPr lang="en-US" smtClean="0"/>
              <a:t>149</a:t>
            </a:fld>
            <a:endParaRPr lang="en-US"/>
          </a:p>
        </p:txBody>
      </p:sp>
    </p:spTree>
    <p:extLst>
      <p:ext uri="{BB962C8B-B14F-4D97-AF65-F5344CB8AC3E}">
        <p14:creationId xmlns:p14="http://schemas.microsoft.com/office/powerpoint/2010/main" val="2857405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 to set</a:t>
            </a:r>
            <a:r>
              <a:rPr lang="en-US" baseline="0" dirty="0" smtClean="0"/>
              <a:t> all ref object to type Additive</a:t>
            </a:r>
          </a:p>
          <a:p>
            <a:r>
              <a:rPr lang="en-US" baseline="0" dirty="0" smtClean="0"/>
              <a:t>In </a:t>
            </a:r>
            <a:r>
              <a:rPr lang="en-US" baseline="0" dirty="0" err="1" smtClean="0"/>
              <a:t>SolMan</a:t>
            </a:r>
            <a:r>
              <a:rPr lang="en-US" baseline="0" dirty="0" smtClean="0"/>
              <a:t>, there is reference relationship between executables in business processes and in libraries</a:t>
            </a:r>
          </a:p>
          <a:p>
            <a:r>
              <a:rPr lang="en-US" baseline="0" dirty="0" smtClean="0"/>
              <a:t>While in ALM, the executables in business processes and libraries are dependent object even though they have same name</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150</a:t>
            </a:fld>
            <a:endParaRPr lang="en-US"/>
          </a:p>
        </p:txBody>
      </p:sp>
    </p:spTree>
    <p:extLst>
      <p:ext uri="{BB962C8B-B14F-4D97-AF65-F5344CB8AC3E}">
        <p14:creationId xmlns:p14="http://schemas.microsoft.com/office/powerpoint/2010/main" val="2956083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You can add multiple keywords by select</a:t>
            </a:r>
            <a:r>
              <a:rPr lang="en-US" baseline="0" dirty="0" smtClean="0"/>
              <a:t> the keywords table and open right click menu</a:t>
            </a:r>
            <a:endParaRPr lang="en-US"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keywords needs to be created in the Maintenance view TKEYEPR. (in the transaction SM30 &gt;&gt; Maintain)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In SP03, </a:t>
            </a:r>
            <a:r>
              <a:rPr lang="en-US" sz="1200" kern="1200" dirty="0" err="1" smtClean="0">
                <a:solidFill>
                  <a:schemeClr val="tx1"/>
                </a:solidFill>
                <a:effectLst/>
                <a:latin typeface="+mn-lt"/>
                <a:ea typeface="+mn-ea"/>
                <a:cs typeface="+mn-cs"/>
              </a:rPr>
              <a:t>SolMan</a:t>
            </a:r>
            <a:r>
              <a:rPr lang="en-US" sz="1200" kern="1200" dirty="0" smtClean="0">
                <a:solidFill>
                  <a:schemeClr val="tx1"/>
                </a:solidFill>
                <a:effectLst/>
                <a:latin typeface="+mn-lt"/>
                <a:ea typeface="+mn-ea"/>
                <a:cs typeface="+mn-cs"/>
              </a:rPr>
              <a:t> offered to map the attribute </a:t>
            </a:r>
            <a:r>
              <a:rPr lang="en-US" sz="1200" u="sng" kern="1200" dirty="0" smtClean="0">
                <a:solidFill>
                  <a:schemeClr val="tx1"/>
                </a:solidFill>
                <a:effectLst/>
                <a:latin typeface="+mn-lt"/>
                <a:ea typeface="+mn-ea"/>
                <a:cs typeface="+mn-cs"/>
              </a:rPr>
              <a:t>ONLY</a:t>
            </a:r>
            <a:r>
              <a:rPr lang="en-US" sz="1200" kern="1200" dirty="0" smtClean="0">
                <a:solidFill>
                  <a:schemeClr val="tx1"/>
                </a:solidFill>
                <a:effectLst/>
                <a:latin typeface="+mn-lt"/>
                <a:ea typeface="+mn-ea"/>
                <a:cs typeface="+mn-cs"/>
              </a:rPr>
              <a:t> of the type “KEYWORD”.. From SP04, you can use </a:t>
            </a:r>
            <a:r>
              <a:rPr lang="en-US" sz="1200" u="sng" kern="1200" dirty="0" smtClean="0">
                <a:solidFill>
                  <a:schemeClr val="tx1"/>
                </a:solidFill>
                <a:effectLst/>
                <a:latin typeface="+mn-lt"/>
                <a:ea typeface="+mn-ea"/>
                <a:cs typeface="+mn-cs"/>
              </a:rPr>
              <a:t>any</a:t>
            </a:r>
            <a:r>
              <a:rPr lang="en-US" sz="1200" kern="1200" dirty="0" smtClean="0">
                <a:solidFill>
                  <a:schemeClr val="tx1"/>
                </a:solidFill>
                <a:effectLst/>
                <a:latin typeface="+mn-lt"/>
                <a:ea typeface="+mn-ea"/>
                <a:cs typeface="+mn-cs"/>
              </a:rPr>
              <a:t> SOLDOC attributes.. (for example, RESPONSIBLE, SITE and so forth)</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8DECFA-325A-486A-A5CE-03F10D7EC918}" type="slidenum">
              <a:rPr lang="en-US" smtClean="0"/>
              <a:t>159</a:t>
            </a:fld>
            <a:endParaRPr lang="en-US"/>
          </a:p>
        </p:txBody>
      </p:sp>
    </p:spTree>
    <p:extLst>
      <p:ext uri="{BB962C8B-B14F-4D97-AF65-F5344CB8AC3E}">
        <p14:creationId xmlns:p14="http://schemas.microsoft.com/office/powerpoint/2010/main" val="349932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defined</a:t>
            </a:r>
            <a:r>
              <a:rPr lang="en-US" baseline="0" dirty="0" smtClean="0"/>
              <a:t> field</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160</a:t>
            </a:fld>
            <a:endParaRPr lang="en-US"/>
          </a:p>
        </p:txBody>
      </p:sp>
    </p:spTree>
    <p:extLst>
      <p:ext uri="{BB962C8B-B14F-4D97-AF65-F5344CB8AC3E}">
        <p14:creationId xmlns:p14="http://schemas.microsoft.com/office/powerpoint/2010/main" val="39607699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DELETE COMMON_SETTINGS WHERE CSET_CATEGORY='</a:t>
            </a:r>
            <a:r>
              <a:rPr lang="en-US" sz="1600" dirty="0" err="1" smtClean="0"/>
              <a:t>ModuleState</a:t>
            </a:r>
            <a:r>
              <a:rPr lang="en-US" sz="1600" dirty="0" smtClean="0"/>
              <a:t>' AND CSET_OWNER='8dc01677-b07c-49ec-8f19-4ec588c2d3b2' AND CSET_NAME='</a:t>
            </a:r>
            <a:r>
              <a:rPr lang="en-US" sz="1600" dirty="0" err="1" smtClean="0"/>
              <a:t>BranchMergeRequest</a:t>
            </a:r>
            <a:r>
              <a:rPr lang="en-US" sz="1600" dirty="0" smtClean="0"/>
              <a:t>'</a:t>
            </a:r>
            <a:endParaRPr lang="en-US" dirty="0" smtClean="0"/>
          </a:p>
          <a:p>
            <a:r>
              <a:rPr lang="en-US" dirty="0" smtClean="0"/>
              <a:t>Major</a:t>
            </a:r>
            <a:r>
              <a:rPr lang="en-US" baseline="0" dirty="0" smtClean="0"/>
              <a:t> change corresponding to spec chapter 4.4, adding some node in </a:t>
            </a:r>
            <a:r>
              <a:rPr lang="en-US" baseline="0" dirty="0" err="1" smtClean="0"/>
              <a:t>SolMan</a:t>
            </a:r>
            <a:r>
              <a:rPr lang="en-US" baseline="0" dirty="0" smtClean="0"/>
              <a:t> 7.2 branch , then push </a:t>
            </a:r>
            <a:r>
              <a:rPr lang="en-US" baseline="0" dirty="0" err="1" smtClean="0"/>
              <a:t>soldoc</a:t>
            </a:r>
            <a:endParaRPr lang="en-US" baseline="0" dirty="0" smtClean="0"/>
          </a:p>
          <a:p>
            <a:r>
              <a:rPr lang="en-US" baseline="0" dirty="0" smtClean="0"/>
              <a:t>Urgent change :		4.6, push </a:t>
            </a:r>
            <a:r>
              <a:rPr lang="en-US" baseline="0" dirty="0" err="1" smtClean="0"/>
              <a:t>soldoc</a:t>
            </a:r>
            <a:r>
              <a:rPr lang="en-US" baseline="0" dirty="0" smtClean="0"/>
              <a:t> of branch, then release some new nodes, then add test and do merge </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161</a:t>
            </a:fld>
            <a:endParaRPr lang="en-US"/>
          </a:p>
        </p:txBody>
      </p:sp>
    </p:spTree>
    <p:extLst>
      <p:ext uri="{BB962C8B-B14F-4D97-AF65-F5344CB8AC3E}">
        <p14:creationId xmlns:p14="http://schemas.microsoft.com/office/powerpoint/2010/main" val="1808790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In Solution Manager 7.2 SP03, the adapter expects SAML to be configured. This is Mandatory otherwise the incoming calls are prohibited </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7</a:t>
            </a:fld>
            <a:endParaRPr lang="en-US"/>
          </a:p>
        </p:txBody>
      </p:sp>
    </p:spTree>
    <p:extLst>
      <p:ext uri="{BB962C8B-B14F-4D97-AF65-F5344CB8AC3E}">
        <p14:creationId xmlns:p14="http://schemas.microsoft.com/office/powerpoint/2010/main" val="23990021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162</a:t>
            </a:fld>
            <a:endParaRPr lang="en-US"/>
          </a:p>
        </p:txBody>
      </p:sp>
    </p:spTree>
    <p:extLst>
      <p:ext uri="{BB962C8B-B14F-4D97-AF65-F5344CB8AC3E}">
        <p14:creationId xmlns:p14="http://schemas.microsoft.com/office/powerpoint/2010/main" val="29502675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not ask for sync before merge, take T3 scenario for example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163</a:t>
            </a:fld>
            <a:endParaRPr lang="en-US"/>
          </a:p>
        </p:txBody>
      </p:sp>
    </p:spTree>
    <p:extLst>
      <p:ext uri="{BB962C8B-B14F-4D97-AF65-F5344CB8AC3E}">
        <p14:creationId xmlns:p14="http://schemas.microsoft.com/office/powerpoint/2010/main" val="27188679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Known</a:t>
            </a:r>
            <a:r>
              <a:rPr lang="en-US" baseline="0" dirty="0" smtClean="0"/>
              <a:t> limitation: t</a:t>
            </a:r>
            <a:r>
              <a:rPr lang="en-US" dirty="0" smtClean="0"/>
              <a:t>he</a:t>
            </a:r>
            <a:r>
              <a:rPr lang="en-US" baseline="0" dirty="0" smtClean="0"/>
              <a:t> fourth didn’t prompt for conflict resolve</a:t>
            </a:r>
          </a:p>
          <a:p>
            <a:r>
              <a:rPr lang="en-US" sz="1200" b="0" i="0" u="none" strike="noStrike" kern="1200" baseline="0" dirty="0" smtClean="0">
                <a:solidFill>
                  <a:schemeClr val="tx1"/>
                </a:solidFill>
                <a:latin typeface="+mn-lt"/>
                <a:ea typeface="+mn-ea"/>
                <a:cs typeface="+mn-cs"/>
              </a:rPr>
              <a:t>has limitation that delete will not be synced , will be added back next time (#228132)</a:t>
            </a:r>
          </a:p>
          <a:p>
            <a:r>
              <a:rPr lang="en-US" altLang="zh-CN" sz="1200" b="0" i="0" u="none" strike="noStrike" kern="1200" baseline="0" dirty="0" smtClean="0">
                <a:solidFill>
                  <a:schemeClr val="tx1"/>
                </a:solidFill>
                <a:latin typeface="+mn-lt"/>
                <a:ea typeface="+mn-ea"/>
                <a:cs typeface="+mn-cs"/>
              </a:rPr>
              <a:t>Row 4, don’t ask, turn Red X</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164</a:t>
            </a:fld>
            <a:endParaRPr lang="en-US"/>
          </a:p>
        </p:txBody>
      </p:sp>
    </p:spTree>
    <p:extLst>
      <p:ext uri="{BB962C8B-B14F-4D97-AF65-F5344CB8AC3E}">
        <p14:creationId xmlns:p14="http://schemas.microsoft.com/office/powerpoint/2010/main" val="3917739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Row 3: No need to ask continue with red X</a:t>
            </a:r>
          </a:p>
          <a:p>
            <a:pPr lvl="0"/>
            <a:r>
              <a:rPr lang="en-US" sz="1200" kern="1200" dirty="0" smtClean="0">
                <a:solidFill>
                  <a:schemeClr val="tx1"/>
                </a:solidFill>
                <a:effectLst/>
                <a:latin typeface="+mn-lt"/>
                <a:ea typeface="+mn-ea"/>
                <a:cs typeface="+mn-cs"/>
              </a:rPr>
              <a:t>Row 4: The change in the BB comes from a merge of another child branch. So we want to keep it. X is red.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SK: It should be red X</a:t>
            </a:r>
          </a:p>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166</a:t>
            </a:fld>
            <a:endParaRPr lang="en-US"/>
          </a:p>
        </p:txBody>
      </p:sp>
    </p:spTree>
    <p:extLst>
      <p:ext uri="{BB962C8B-B14F-4D97-AF65-F5344CB8AC3E}">
        <p14:creationId xmlns:p14="http://schemas.microsoft.com/office/powerpoint/2010/main" val="12657691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is conflict, the CSET_VALUE will be 6 in </a:t>
            </a:r>
            <a:r>
              <a:rPr lang="en-US" dirty="0" err="1" smtClean="0"/>
              <a:t>repositoryStat</a:t>
            </a:r>
            <a:r>
              <a:rPr lang="en-US" dirty="0" smtClean="0"/>
              <a:t> </a:t>
            </a:r>
            <a:r>
              <a:rPr lang="en-US" dirty="0" err="1" smtClean="0"/>
              <a:t>ModuleState</a:t>
            </a:r>
            <a:r>
              <a:rPr lang="en-US" dirty="0" smtClean="0"/>
              <a:t>,</a:t>
            </a:r>
            <a:r>
              <a:rPr lang="en-US" baseline="0" dirty="0" smtClean="0"/>
              <a:t> need to change to 0 to remove the lock</a:t>
            </a:r>
          </a:p>
          <a:p>
            <a:r>
              <a:rPr lang="en-US" baseline="0" dirty="0" smtClean="0"/>
              <a:t>7 means importing, if locked in ALM side, can change to 0</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167</a:t>
            </a:fld>
            <a:endParaRPr lang="en-US"/>
          </a:p>
        </p:txBody>
      </p:sp>
    </p:spTree>
    <p:extLst>
      <p:ext uri="{BB962C8B-B14F-4D97-AF65-F5344CB8AC3E}">
        <p14:creationId xmlns:p14="http://schemas.microsoft.com/office/powerpoint/2010/main" val="27776513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flow</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168</a:t>
            </a:fld>
            <a:endParaRPr lang="en-US"/>
          </a:p>
        </p:txBody>
      </p:sp>
    </p:spTree>
    <p:extLst>
      <p:ext uri="{BB962C8B-B14F-4D97-AF65-F5344CB8AC3E}">
        <p14:creationId xmlns:p14="http://schemas.microsoft.com/office/powerpoint/2010/main" val="27263163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3"/>
              </a:rPr>
              <a:t>https://ldciciz.mo.sap.corp:44378/sap/bc/webdynpro/sap/wd_sise_fwk_wizard?APPLICATION_ID=AGS_TM3_MIG&amp;RUN_STANDALONE=X&amp;READONLY_MODE=X&amp;sap-language=EN#</a:t>
            </a:r>
            <a:endParaRPr lang="en-US" sz="1200" kern="1200" dirty="0" smtClean="0">
              <a:solidFill>
                <a:schemeClr val="tx1"/>
              </a:solidFill>
              <a:effectLst/>
              <a:latin typeface="+mn-lt"/>
              <a:ea typeface="+mn-ea"/>
              <a:cs typeface="+mn-cs"/>
            </a:endParaRPr>
          </a:p>
          <a:p>
            <a:r>
              <a:rPr lang="en-US" dirty="0" smtClean="0"/>
              <a:t>Mariantony</a:t>
            </a:r>
          </a:p>
          <a:p>
            <a:r>
              <a:rPr lang="en-US" dirty="0" smtClean="0"/>
              <a:t>Welcome@123</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169</a:t>
            </a:fld>
            <a:endParaRPr lang="en-US"/>
          </a:p>
        </p:txBody>
      </p:sp>
    </p:spTree>
    <p:extLst>
      <p:ext uri="{BB962C8B-B14F-4D97-AF65-F5344CB8AC3E}">
        <p14:creationId xmlns:p14="http://schemas.microsoft.com/office/powerpoint/2010/main" val="5504935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Se16 AGS_ADT_MAPPING</a:t>
            </a:r>
          </a:p>
          <a:p>
            <a:r>
              <a:rPr lang="en-US" sz="1200" kern="1200" dirty="0" smtClean="0">
                <a:solidFill>
                  <a:schemeClr val="tx1"/>
                </a:solidFill>
                <a:effectLst/>
                <a:latin typeface="+mn-lt"/>
                <a:ea typeface="+mn-ea"/>
                <a:cs typeface="+mn-cs"/>
              </a:rPr>
              <a:t>AGS_ADT_TEST_RES </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178</a:t>
            </a:fld>
            <a:endParaRPr lang="en-US"/>
          </a:p>
        </p:txBody>
      </p:sp>
    </p:spTree>
    <p:extLst>
      <p:ext uri="{BB962C8B-B14F-4D97-AF65-F5344CB8AC3E}">
        <p14:creationId xmlns:p14="http://schemas.microsoft.com/office/powerpoint/2010/main" val="27121919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waitForTaskToFinish</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180</a:t>
            </a:fld>
            <a:endParaRPr lang="en-US"/>
          </a:p>
        </p:txBody>
      </p:sp>
    </p:spTree>
    <p:extLst>
      <p:ext uri="{BB962C8B-B14F-4D97-AF65-F5344CB8AC3E}">
        <p14:creationId xmlns:p14="http://schemas.microsoft.com/office/powerpoint/2010/main" val="17002601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During content activation, </a:t>
            </a:r>
            <a:r>
              <a:rPr lang="en-US" sz="1200" kern="1200" dirty="0" err="1" smtClean="0">
                <a:solidFill>
                  <a:schemeClr val="tx1"/>
                </a:solidFill>
                <a:effectLst/>
                <a:latin typeface="+mn-lt"/>
                <a:ea typeface="+mn-ea"/>
                <a:cs typeface="+mn-cs"/>
              </a:rPr>
              <a:t>SolDoc</a:t>
            </a:r>
            <a:r>
              <a:rPr lang="en-US" sz="1200" kern="1200" dirty="0" smtClean="0">
                <a:solidFill>
                  <a:schemeClr val="tx1"/>
                </a:solidFill>
                <a:effectLst/>
                <a:latin typeface="+mn-lt"/>
                <a:ea typeface="+mn-ea"/>
                <a:cs typeface="+mn-cs"/>
              </a:rPr>
              <a:t> will be pushed to ALM project, tests will</a:t>
            </a:r>
            <a:r>
              <a:rPr lang="en-US" sz="1200" kern="1200" baseline="0" dirty="0" smtClean="0">
                <a:solidFill>
                  <a:schemeClr val="tx1"/>
                </a:solidFill>
                <a:effectLst/>
                <a:latin typeface="+mn-lt"/>
                <a:ea typeface="+mn-ea"/>
                <a:cs typeface="+mn-cs"/>
              </a:rPr>
              <a:t> be copied from old projects (which associated with the </a:t>
            </a:r>
            <a:r>
              <a:rPr lang="en-US" sz="1200" kern="1200" baseline="0" dirty="0" err="1" smtClean="0">
                <a:solidFill>
                  <a:schemeClr val="tx1"/>
                </a:solidFill>
                <a:effectLst/>
                <a:latin typeface="+mn-lt"/>
                <a:ea typeface="+mn-ea"/>
                <a:cs typeface="+mn-cs"/>
              </a:rPr>
              <a:t>SolMan</a:t>
            </a:r>
            <a:r>
              <a:rPr lang="en-US" sz="1200" kern="1200" baseline="0" dirty="0" smtClean="0">
                <a:solidFill>
                  <a:schemeClr val="tx1"/>
                </a:solidFill>
                <a:effectLst/>
                <a:latin typeface="+mn-lt"/>
                <a:ea typeface="+mn-ea"/>
                <a:cs typeface="+mn-cs"/>
              </a:rPr>
              <a:t> 7.1 project)</a:t>
            </a:r>
            <a:r>
              <a:rPr lang="en-US" sz="1200" kern="1200" dirty="0" smtClean="0">
                <a:solidFill>
                  <a:schemeClr val="tx1"/>
                </a:solidFill>
                <a:effectLst/>
                <a:latin typeface="+mn-lt"/>
                <a:ea typeface="+mn-ea"/>
                <a:cs typeface="+mn-cs"/>
              </a:rPr>
              <a:t> to new ALM project,</a:t>
            </a:r>
            <a:r>
              <a:rPr lang="en-US" sz="1200" kern="1200" baseline="0" dirty="0" smtClean="0">
                <a:solidFill>
                  <a:schemeClr val="tx1"/>
                </a:solidFill>
                <a:effectLst/>
                <a:latin typeface="+mn-lt"/>
                <a:ea typeface="+mn-ea"/>
                <a:cs typeface="+mn-cs"/>
              </a:rPr>
              <a:t> linkage relationship are copied too</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Benu:If</a:t>
            </a:r>
            <a:r>
              <a:rPr lang="en-US" sz="1200" kern="1200" dirty="0" smtClean="0">
                <a:solidFill>
                  <a:schemeClr val="tx1"/>
                </a:solidFill>
                <a:effectLst/>
                <a:latin typeface="+mn-lt"/>
                <a:ea typeface="+mn-ea"/>
                <a:cs typeface="+mn-cs"/>
              </a:rPr>
              <a:t> the node is not found in old requirement tree, you should ignore 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for those nodes (like the “Data Browser”) under new folder (like the “Step1” not exist in old ALM project) , we will ignore the mapping relationship, since their parent folder (“Step1”) cannot be matched in old requirement tree which leads to the nodes (“Data Browser”) unmatched too.</a:t>
            </a:r>
          </a:p>
          <a:p>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181</a:t>
            </a:fld>
            <a:endParaRPr lang="en-US"/>
          </a:p>
        </p:txBody>
      </p:sp>
    </p:spTree>
    <p:extLst>
      <p:ext uri="{BB962C8B-B14F-4D97-AF65-F5344CB8AC3E}">
        <p14:creationId xmlns:p14="http://schemas.microsoft.com/office/powerpoint/2010/main" val="84144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 – Guide procedure</a:t>
            </a:r>
          </a:p>
          <a:p>
            <a:r>
              <a:rPr lang="en-US" dirty="0" smtClean="0"/>
              <a:t>Doc: https://websmp203.sap-ag.de/~sapidb/012002523100011391702015E/ActivationGuide_SolMan72.pdf </a:t>
            </a:r>
            <a:r>
              <a:rPr lang="en-US" altLang="zh-CN" dirty="0" smtClean="0"/>
              <a:t>page 6, 36</a:t>
            </a:r>
            <a:endParaRPr lang="en-US" dirty="0" smtClean="0"/>
          </a:p>
          <a:p>
            <a:r>
              <a:rPr lang="en-US" dirty="0" smtClean="0"/>
              <a:t>One note: https://launchpad.support.sap.com/#notes/2329832</a:t>
            </a:r>
          </a:p>
        </p:txBody>
      </p:sp>
      <p:sp>
        <p:nvSpPr>
          <p:cNvPr id="4" name="Slide Number Placeholder 3"/>
          <p:cNvSpPr>
            <a:spLocks noGrp="1"/>
          </p:cNvSpPr>
          <p:nvPr>
            <p:ph type="sldNum" sz="quarter" idx="10"/>
          </p:nvPr>
        </p:nvSpPr>
        <p:spPr/>
        <p:txBody>
          <a:bodyPr/>
          <a:lstStyle/>
          <a:p>
            <a:fld id="{B5DC487D-C4C4-454F-B4AD-56894CAAD51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322913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Mariantony</a:t>
            </a:r>
          </a:p>
          <a:p>
            <a:r>
              <a:rPr lang="en-US" dirty="0" smtClean="0"/>
              <a:t>Welcome@123  -&gt;  Benu@123 (FBT and H5F)</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185</a:t>
            </a:fld>
            <a:endParaRPr lang="en-US"/>
          </a:p>
        </p:txBody>
      </p:sp>
    </p:spTree>
    <p:extLst>
      <p:ext uri="{BB962C8B-B14F-4D97-AF65-F5344CB8AC3E}">
        <p14:creationId xmlns:p14="http://schemas.microsoft.com/office/powerpoint/2010/main" val="1431687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hlinkClick r:id="rId3"/>
              </a:rPr>
              <a:t>https://support.wdf.sap.corp/sap(bD1lbiZjPTAwMSZkPW1pbiZpPTE=)/crm_logon/default.htm?saprole=ZCSSNEXTPROC</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SV-SMG-QC</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187</a:t>
            </a:fld>
            <a:endParaRPr lang="en-US"/>
          </a:p>
        </p:txBody>
      </p:sp>
    </p:spTree>
    <p:extLst>
      <p:ext uri="{BB962C8B-B14F-4D97-AF65-F5344CB8AC3E}">
        <p14:creationId xmlns:p14="http://schemas.microsoft.com/office/powerpoint/2010/main" val="30471773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need to install ACF Framework. Could you search in Google?</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188</a:t>
            </a:fld>
            <a:endParaRPr lang="en-US"/>
          </a:p>
        </p:txBody>
      </p:sp>
    </p:spTree>
    <p:extLst>
      <p:ext uri="{BB962C8B-B14F-4D97-AF65-F5344CB8AC3E}">
        <p14:creationId xmlns:p14="http://schemas.microsoft.com/office/powerpoint/2010/main" val="36459634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sm37</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192</a:t>
            </a:fld>
            <a:endParaRPr lang="en-US"/>
          </a:p>
        </p:txBody>
      </p:sp>
    </p:spTree>
    <p:extLst>
      <p:ext uri="{BB962C8B-B14F-4D97-AF65-F5344CB8AC3E}">
        <p14:creationId xmlns:p14="http://schemas.microsoft.com/office/powerpoint/2010/main" val="16835109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They have an operation AGS_SM_TRIGGER_PUSH_BLUEPRINT in the web service SM_BP_TESTRESULT_API</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194</a:t>
            </a:fld>
            <a:endParaRPr lang="en-US"/>
          </a:p>
        </p:txBody>
      </p:sp>
    </p:spTree>
    <p:extLst>
      <p:ext uri="{BB962C8B-B14F-4D97-AF65-F5344CB8AC3E}">
        <p14:creationId xmlns:p14="http://schemas.microsoft.com/office/powerpoint/2010/main" val="2857949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db</a:t>
            </a:r>
            <a:r>
              <a:rPr lang="en-US" dirty="0" smtClean="0"/>
              <a:t> for case sensitive </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195</a:t>
            </a:fld>
            <a:endParaRPr lang="en-US"/>
          </a:p>
        </p:txBody>
      </p:sp>
    </p:spTree>
    <p:extLst>
      <p:ext uri="{BB962C8B-B14F-4D97-AF65-F5344CB8AC3E}">
        <p14:creationId xmlns:p14="http://schemas.microsoft.com/office/powerpoint/2010/main" val="41536952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IEILogger.</a:t>
            </a:r>
            <a:r>
              <a:rPr lang="en-US" sz="1200" i="1" kern="1200" dirty="0" err="1" smtClean="0">
                <a:solidFill>
                  <a:schemeClr val="tx1"/>
                </a:solidFill>
                <a:latin typeface="+mn-lt"/>
                <a:ea typeface="+mn-ea"/>
                <a:cs typeface="+mn-cs"/>
              </a:rPr>
              <a:t>logStackTrace</a:t>
            </a:r>
            <a:r>
              <a:rPr lang="en-US" sz="1200" i="1" kern="1200" dirty="0" smtClean="0">
                <a:solidFill>
                  <a:schemeClr val="tx1"/>
                </a:solidFill>
                <a:latin typeface="+mn-lt"/>
                <a:ea typeface="+mn-ea"/>
                <a:cs typeface="+mn-cs"/>
              </a:rPr>
              <a:t>(</a:t>
            </a:r>
            <a:r>
              <a:rPr lang="en-US" sz="1200" b="1" i="1" kern="1200" dirty="0" err="1" smtClean="0">
                <a:solidFill>
                  <a:schemeClr val="tx1"/>
                </a:solidFill>
                <a:latin typeface="+mn-lt"/>
                <a:ea typeface="+mn-ea"/>
                <a:cs typeface="+mn-cs"/>
              </a:rPr>
              <a:t>this.getClass</a:t>
            </a:r>
            <a:r>
              <a:rPr lang="en-US" sz="1200" b="1" i="1" kern="1200" dirty="0" smtClean="0">
                <a:solidFill>
                  <a:schemeClr val="tx1"/>
                </a:solidFill>
                <a:latin typeface="+mn-lt"/>
                <a:ea typeface="+mn-ea"/>
                <a:cs typeface="+mn-cs"/>
              </a:rPr>
              <a:t>().</a:t>
            </a:r>
            <a:r>
              <a:rPr lang="en-US" sz="1200" b="1" i="1" kern="1200" dirty="0" err="1" smtClean="0">
                <a:solidFill>
                  <a:schemeClr val="tx1"/>
                </a:solidFill>
                <a:latin typeface="+mn-lt"/>
                <a:ea typeface="+mn-ea"/>
                <a:cs typeface="+mn-cs"/>
              </a:rPr>
              <a:t>getName</a:t>
            </a:r>
            <a:r>
              <a:rPr lang="en-US" sz="1200" b="1" i="1" kern="1200" dirty="0" smtClean="0">
                <a:solidFill>
                  <a:schemeClr val="tx1"/>
                </a:solidFill>
                <a:latin typeface="+mn-lt"/>
                <a:ea typeface="+mn-ea"/>
                <a:cs typeface="+mn-cs"/>
              </a:rPr>
              <a:t>(), "</a:t>
            </a:r>
            <a:r>
              <a:rPr lang="en-US" sz="1200" b="1" i="1" kern="1200" dirty="0" err="1" smtClean="0">
                <a:solidFill>
                  <a:schemeClr val="tx1"/>
                </a:solidFill>
                <a:latin typeface="+mn-lt"/>
                <a:ea typeface="+mn-ea"/>
                <a:cs typeface="+mn-cs"/>
              </a:rPr>
              <a:t>logaction</a:t>
            </a:r>
            <a:r>
              <a:rPr lang="en-US" sz="1200" b="1" i="1" kern="1200" dirty="0" smtClean="0">
                <a:solidFill>
                  <a:schemeClr val="tx1"/>
                </a:solidFill>
                <a:latin typeface="+mn-lt"/>
                <a:ea typeface="+mn-ea"/>
                <a:cs typeface="+mn-cs"/>
              </a:rPr>
              <a:t>",  e);</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200</a:t>
            </a:fld>
            <a:endParaRPr lang="en-US"/>
          </a:p>
        </p:txBody>
      </p:sp>
    </p:spTree>
    <p:extLst>
      <p:ext uri="{BB962C8B-B14F-4D97-AF65-F5344CB8AC3E}">
        <p14:creationId xmlns:p14="http://schemas.microsoft.com/office/powerpoint/2010/main" val="21560992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delete loader in %</a:t>
            </a:r>
            <a:r>
              <a:rPr lang="en-US" dirty="0" err="1" smtClean="0"/>
              <a:t>appdata</a:t>
            </a:r>
            <a:r>
              <a:rPr lang="en-US" dirty="0" smtClean="0"/>
              <a:t>%/../local/</a:t>
            </a:r>
            <a:r>
              <a:rPr lang="en-US" dirty="0" err="1" smtClean="0"/>
              <a:t>hp</a:t>
            </a:r>
            <a:r>
              <a:rPr lang="en-US" dirty="0" smtClean="0"/>
              <a:t>, Can disable it in add-ins,</a:t>
            </a:r>
            <a:r>
              <a:rPr lang="en-US" baseline="0" dirty="0" smtClean="0"/>
              <a:t> then install again</a:t>
            </a:r>
          </a:p>
          <a:p>
            <a:r>
              <a:rPr lang="en-US" baseline="0" dirty="0" err="1" smtClean="0"/>
              <a:t>Dll</a:t>
            </a:r>
            <a:r>
              <a:rPr lang="en-US" baseline="0" dirty="0" smtClean="0"/>
              <a:t> </a:t>
            </a:r>
            <a:r>
              <a:rPr lang="en-US" baseline="0" dirty="0" err="1" smtClean="0"/>
              <a:t>vesrion</a:t>
            </a:r>
            <a:r>
              <a:rPr lang="en-US" baseline="0" dirty="0" smtClean="0"/>
              <a:t> might be wrong</a:t>
            </a:r>
          </a:p>
          <a:p>
            <a:r>
              <a:rPr lang="en-US" baseline="0" dirty="0" smtClean="0"/>
              <a:t>If cannot access, then launch IE in administrator mode</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206</a:t>
            </a:fld>
            <a:endParaRPr lang="en-US"/>
          </a:p>
        </p:txBody>
      </p:sp>
    </p:spTree>
    <p:extLst>
      <p:ext uri="{BB962C8B-B14F-4D97-AF65-F5344CB8AC3E}">
        <p14:creationId xmlns:p14="http://schemas.microsoft.com/office/powerpoint/2010/main" val="36338828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Srt_util</a:t>
            </a:r>
            <a:endParaRPr lang="en-US" dirty="0" smtClean="0"/>
          </a:p>
          <a:p>
            <a:r>
              <a:rPr lang="en-US" dirty="0" smtClean="0"/>
              <a:t>DELAY_LOGON</a:t>
            </a:r>
          </a:p>
          <a:p>
            <a:r>
              <a:rPr lang="en-US" dirty="0" smtClean="0"/>
              <a:t>https://ldciflq.mo.sap.corp:44304/sap/bc/gui/sap/its/webgui?~transaction=SRT_UTIL</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208</a:t>
            </a:fld>
            <a:endParaRPr lang="en-US"/>
          </a:p>
        </p:txBody>
      </p:sp>
    </p:spTree>
    <p:extLst>
      <p:ext uri="{BB962C8B-B14F-4D97-AF65-F5344CB8AC3E}">
        <p14:creationId xmlns:p14="http://schemas.microsoft.com/office/powerpoint/2010/main" val="41008909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there will be one transaction</a:t>
            </a:r>
            <a:r>
              <a:rPr lang="en-US" baseline="0" dirty="0" smtClean="0"/>
              <a:t> for Troubleshooting in </a:t>
            </a:r>
            <a:r>
              <a:rPr lang="en-US" baseline="0" dirty="0" err="1" smtClean="0"/>
              <a:t>SolMan</a:t>
            </a:r>
            <a:r>
              <a:rPr lang="en-US" baseline="0" dirty="0" smtClean="0"/>
              <a:t> 7.2 SP06</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211</a:t>
            </a:fld>
            <a:endParaRPr lang="en-US"/>
          </a:p>
        </p:txBody>
      </p:sp>
    </p:spTree>
    <p:extLst>
      <p:ext uri="{BB962C8B-B14F-4D97-AF65-F5344CB8AC3E}">
        <p14:creationId xmlns:p14="http://schemas.microsoft.com/office/powerpoint/2010/main" val="605133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Certificate, SAML, Create Partner Connection,</a:t>
            </a:r>
            <a:r>
              <a:rPr lang="en-US" baseline="0" dirty="0" smtClean="0"/>
              <a:t> </a:t>
            </a:r>
            <a:r>
              <a:rPr lang="en-US" sz="1200" kern="1200" dirty="0" smtClean="0">
                <a:solidFill>
                  <a:schemeClr val="tx1"/>
                </a:solidFill>
                <a:effectLst/>
                <a:latin typeface="+mn-lt"/>
                <a:ea typeface="+mn-ea"/>
                <a:cs typeface="+mn-cs"/>
              </a:rPr>
              <a:t>Define logical port and service binding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Link change to https://www.sap.com/documents/2016/09/8493d979-8b7c-0010-82c7-eda71af511fa.html</a:t>
            </a:r>
          </a:p>
        </p:txBody>
      </p:sp>
      <p:sp>
        <p:nvSpPr>
          <p:cNvPr id="4" name="Slide Number Placeholder 3"/>
          <p:cNvSpPr>
            <a:spLocks noGrp="1"/>
          </p:cNvSpPr>
          <p:nvPr>
            <p:ph type="sldNum" sz="quarter" idx="10"/>
          </p:nvPr>
        </p:nvSpPr>
        <p:spPr/>
        <p:txBody>
          <a:bodyPr/>
          <a:lstStyle/>
          <a:p>
            <a:fld id="{008DECFA-325A-486A-A5CE-03F10D7EC91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4784803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in SP04, is in SP05 and SP06</a:t>
            </a:r>
          </a:p>
          <a:p>
            <a:endParaRPr lang="en-US" dirty="0" smtClean="0"/>
          </a:p>
          <a:p>
            <a:r>
              <a:rPr lang="en-US" sz="1200" kern="1200" dirty="0" smtClean="0">
                <a:solidFill>
                  <a:schemeClr val="tx1"/>
                </a:solidFill>
                <a:effectLst/>
                <a:latin typeface="+mn-lt"/>
                <a:ea typeface="+mn-ea"/>
                <a:cs typeface="+mn-cs"/>
              </a:rPr>
              <a:t>Changes to be done from ALM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side: remove </a:t>
            </a:r>
            <a:r>
              <a:rPr lang="en-US" sz="1200" kern="1200" dirty="0" err="1" smtClean="0">
                <a:solidFill>
                  <a:schemeClr val="tx1"/>
                </a:solidFill>
                <a:effectLst/>
                <a:latin typeface="+mn-lt"/>
                <a:ea typeface="+mn-ea"/>
                <a:cs typeface="+mn-cs"/>
              </a:rPr>
              <a:t>getALMVersionNew</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Update the JAR in ALM 12.55 Patch 1</a:t>
            </a:r>
          </a:p>
          <a:p>
            <a:r>
              <a:rPr lang="en-US" sz="1200" kern="1200" dirty="0" smtClean="0">
                <a:solidFill>
                  <a:schemeClr val="tx1"/>
                </a:solidFill>
                <a:effectLst/>
                <a:latin typeface="+mn-lt"/>
                <a:ea typeface="+mn-ea"/>
                <a:cs typeface="+mn-cs"/>
              </a:rPr>
              <a:t>Update the JAR in ALM 14</a:t>
            </a:r>
          </a:p>
          <a:p>
            <a:r>
              <a:rPr lang="en-US" sz="1200" kern="1200" dirty="0" smtClean="0">
                <a:solidFill>
                  <a:schemeClr val="tx1"/>
                </a:solidFill>
                <a:effectLst/>
                <a:latin typeface="+mn-lt"/>
                <a:ea typeface="+mn-ea"/>
                <a:cs typeface="+mn-cs"/>
              </a:rPr>
              <a:t>SP06 is using the </a:t>
            </a:r>
            <a:r>
              <a:rPr lang="en-US" sz="1200" kern="1200" dirty="0" err="1" smtClean="0">
                <a:solidFill>
                  <a:schemeClr val="tx1"/>
                </a:solidFill>
                <a:effectLst/>
                <a:latin typeface="+mn-lt"/>
                <a:ea typeface="+mn-ea"/>
                <a:cs typeface="+mn-cs"/>
              </a:rPr>
              <a:t>wsdl</a:t>
            </a:r>
            <a:r>
              <a:rPr lang="en-US" sz="1200" kern="1200" baseline="0" dirty="0" smtClean="0">
                <a:solidFill>
                  <a:schemeClr val="tx1"/>
                </a:solidFill>
                <a:effectLst/>
                <a:latin typeface="+mn-lt"/>
                <a:ea typeface="+mn-ea"/>
                <a:cs typeface="+mn-cs"/>
              </a:rPr>
              <a:t> from 12.53P2 instead of 12.55</a:t>
            </a:r>
          </a:p>
          <a:p>
            <a:r>
              <a:rPr lang="en-US" sz="1200" kern="1200" baseline="0" dirty="0" smtClean="0">
                <a:solidFill>
                  <a:schemeClr val="tx1"/>
                </a:solidFill>
                <a:effectLst/>
                <a:latin typeface="+mn-lt"/>
                <a:ea typeface="+mn-ea"/>
                <a:cs typeface="+mn-cs"/>
              </a:rPr>
              <a:t>12.55 has extra </a:t>
            </a:r>
            <a:r>
              <a:rPr lang="en-US" sz="1200" kern="1200" baseline="0" dirty="0" err="1" smtClean="0">
                <a:solidFill>
                  <a:schemeClr val="tx1"/>
                </a:solidFill>
                <a:effectLst/>
                <a:latin typeface="+mn-lt"/>
                <a:ea typeface="+mn-ea"/>
                <a:cs typeface="+mn-cs"/>
              </a:rPr>
              <a:t>getALMVersionNew</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For better compatibility, we decide to remove the </a:t>
            </a:r>
            <a:r>
              <a:rPr lang="en-US" sz="1200" kern="1200" baseline="0" dirty="0" err="1" smtClean="0">
                <a:solidFill>
                  <a:schemeClr val="tx1"/>
                </a:solidFill>
                <a:effectLst/>
                <a:latin typeface="+mn-lt"/>
                <a:ea typeface="+mn-ea"/>
                <a:cs typeface="+mn-cs"/>
              </a:rPr>
              <a:t>getALMVersionNew</a:t>
            </a:r>
            <a:r>
              <a:rPr lang="en-US" sz="1200" kern="1200" baseline="0" dirty="0" smtClean="0">
                <a:solidFill>
                  <a:schemeClr val="tx1"/>
                </a:solidFill>
                <a:effectLst/>
                <a:latin typeface="+mn-lt"/>
                <a:ea typeface="+mn-ea"/>
                <a:cs typeface="+mn-cs"/>
              </a:rPr>
              <a:t> after 12.55 (12.55 is in the last minute to release, considering effort we didn’t raise request to remove )</a:t>
            </a:r>
            <a:endParaRPr lang="en-US" dirty="0"/>
          </a:p>
        </p:txBody>
      </p:sp>
      <p:sp>
        <p:nvSpPr>
          <p:cNvPr id="4" name="Slide Number Placeholder 3"/>
          <p:cNvSpPr>
            <a:spLocks noGrp="1"/>
          </p:cNvSpPr>
          <p:nvPr>
            <p:ph type="sldNum" sz="quarter" idx="10"/>
          </p:nvPr>
        </p:nvSpPr>
        <p:spPr/>
        <p:txBody>
          <a:bodyPr/>
          <a:lstStyle/>
          <a:p>
            <a:fld id="{008DECFA-325A-486A-A5CE-03F10D7EC918}" type="slidenum">
              <a:rPr lang="en-US" smtClean="0"/>
              <a:t>214</a:t>
            </a:fld>
            <a:endParaRPr lang="en-US"/>
          </a:p>
        </p:txBody>
      </p:sp>
    </p:spTree>
    <p:extLst>
      <p:ext uri="{BB962C8B-B14F-4D97-AF65-F5344CB8AC3E}">
        <p14:creationId xmlns:p14="http://schemas.microsoft.com/office/powerpoint/2010/main" val="3658220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438912" y="2715760"/>
            <a:ext cx="9144000" cy="1608645"/>
          </a:xfrm>
        </p:spPr>
        <p:txBody>
          <a:bodyPr anchor="b"/>
          <a:lstStyle>
            <a:lvl1pPr>
              <a:lnSpc>
                <a:spcPct val="90000"/>
              </a:lnSpc>
              <a:defRPr sz="6133" spc="-133">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438912" y="4422171"/>
            <a:ext cx="9144000" cy="1219200"/>
          </a:xfrm>
        </p:spPr>
        <p:txBody>
          <a:bodyPr/>
          <a:lstStyle>
            <a:lvl1pPr marL="0" indent="0" algn="l">
              <a:buNone/>
              <a:defRPr b="0">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5920" y="487680"/>
            <a:ext cx="2511552" cy="2511552"/>
          </a:xfrm>
          <a:prstGeom prst="rect">
            <a:avLst/>
          </a:prstGeom>
        </p:spPr>
      </p:pic>
      <p:sp>
        <p:nvSpPr>
          <p:cNvPr id="6" name="TextBox 5"/>
          <p:cNvSpPr txBox="1"/>
          <p:nvPr/>
        </p:nvSpPr>
        <p:spPr>
          <a:xfrm>
            <a:off x="438913" y="6345071"/>
            <a:ext cx="10683393" cy="304800"/>
          </a:xfrm>
          <a:prstGeom prst="rect">
            <a:avLst/>
          </a:prstGeom>
          <a:noFill/>
        </p:spPr>
        <p:txBody>
          <a:bodyPr wrap="square" lIns="0" rtlCol="0">
            <a:no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smtClean="0">
                <a:solidFill>
                  <a:srgbClr val="B9B8BB"/>
                </a:solidFill>
                <a:latin typeface="+mn-lt"/>
                <a:cs typeface="HP Simplified"/>
              </a:rPr>
              <a:t>© Copyright 2014 Hewlett-Packard Development Company, L.P.  The information contained herein is subject to change without notice.</a:t>
            </a:r>
            <a:endParaRPr lang="en-US" sz="933" b="0" i="0" dirty="0" smtClean="0">
              <a:solidFill>
                <a:srgbClr val="B9B8BB"/>
              </a:solidFill>
              <a:latin typeface="HP Simplified"/>
              <a:cs typeface="HP Simplified"/>
            </a:endParaRPr>
          </a:p>
        </p:txBody>
      </p:sp>
    </p:spTree>
    <p:extLst>
      <p:ext uri="{BB962C8B-B14F-4D97-AF65-F5344CB8AC3E}">
        <p14:creationId xmlns:p14="http://schemas.microsoft.com/office/powerpoint/2010/main" val="10914061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with 2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0" y="313419"/>
            <a:ext cx="10822941" cy="574516"/>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443107"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656453"/>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solidFill>
                  <a:prstClr val="black"/>
                </a:solidFill>
              </a:rPr>
              <a:pPr/>
              <a:t>August 1, 2017</a:t>
            </a:fld>
            <a:endParaRPr>
              <a:solidFill>
                <a:prstClr val="black"/>
              </a:solidFill>
            </a:endParaRPr>
          </a:p>
        </p:txBody>
      </p:sp>
      <p:sp>
        <p:nvSpPr>
          <p:cNvPr id="3" name="Footer Placeholder 2"/>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54780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20295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solidFill>
                  <a:prstClr val="black"/>
                </a:solidFill>
              </a:rPr>
              <a:pPr/>
              <a:t>August 1, 2017</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57554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solidFill>
                  <a:prstClr val="black"/>
                </a:solidFill>
              </a:rPr>
              <a:pPr/>
              <a:t>August 1, 2017</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20418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03990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95634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77213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6"/>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99567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7568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83202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441962" y="313418"/>
            <a:ext cx="11280140" cy="574516"/>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443107" y="1584961"/>
            <a:ext cx="5374216"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6091767" y="1581152"/>
            <a:ext cx="5171019"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441962" y="1001854"/>
            <a:ext cx="11280140"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375146262"/>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9C259EE5-F25B-4563-AE58-6B042DD986DA}"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59382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35121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85771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9" name="Date Placeholder 8"/>
          <p:cNvSpPr>
            <a:spLocks noGrp="1"/>
          </p:cNvSpPr>
          <p:nvPr>
            <p:ph type="dt" sz="half" idx="15"/>
          </p:nvPr>
        </p:nvSpPr>
        <p:spPr/>
        <p:txBody>
          <a:bodyPr/>
          <a:lstStyle/>
          <a:p>
            <a:fld id="{FB395617-A7D9-4AE8-82B6-3D0A191CDCBE}" type="datetime4">
              <a:rPr lang="en-US" smtClean="0">
                <a:solidFill>
                  <a:prstClr val="black"/>
                </a:solidFill>
              </a:rPr>
              <a:pPr/>
              <a:t>August 1, 2017</a:t>
            </a:fld>
            <a:endParaRPr>
              <a:solidFill>
                <a:prstClr val="black"/>
              </a:solidFill>
            </a:endParaRPr>
          </a:p>
        </p:txBody>
      </p:sp>
      <p:sp>
        <p:nvSpPr>
          <p:cNvPr id="12" name="Footer Placeholder 11"/>
          <p:cNvSpPr>
            <a:spLocks noGrp="1"/>
          </p:cNvSpPr>
          <p:nvPr>
            <p:ph type="ftr" sz="quarter" idx="16"/>
          </p:nvPr>
        </p:nvSpPr>
        <p:spPr/>
        <p:txBody>
          <a:bodyPr/>
          <a:lstStyle/>
          <a:p>
            <a:r>
              <a:rPr lang="en-US" smtClean="0">
                <a:solidFill>
                  <a:prstClr val="black"/>
                </a:solidFill>
              </a:rPr>
              <a:t>Private | Confidential | Internal Use Only </a:t>
            </a:r>
            <a:endParaRPr>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35536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427496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9649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05030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Half-page text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6091770" y="1584961"/>
            <a:ext cx="5171017" cy="4293059"/>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441959" y="313417"/>
            <a:ext cx="11277600" cy="573024"/>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5348816" cy="42930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2229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6091770" y="1581397"/>
            <a:ext cx="5171017" cy="4296588"/>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441959" y="313417"/>
            <a:ext cx="11277600" cy="573024"/>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5348816" cy="42930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441962" y="1001854"/>
            <a:ext cx="11280140"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4073870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3" y="313417"/>
            <a:ext cx="11280140" cy="573024"/>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438912" y="1585385"/>
            <a:ext cx="3364992"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4165981" y="1585386"/>
            <a:ext cx="3364992" cy="4296833"/>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7893051" y="1585385"/>
            <a:ext cx="3369733"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83459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3" y="313417"/>
            <a:ext cx="11280140" cy="573024"/>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438912" y="1585385"/>
            <a:ext cx="3364992"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4165981" y="1585386"/>
            <a:ext cx="3364992" cy="4296833"/>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7893051" y="1585385"/>
            <a:ext cx="3369733"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441962" y="1001854"/>
            <a:ext cx="11280140"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37915514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A28B1EB-1C99-4DE3-9D63-5D9F93FE8A90}" type="datetimeFigureOut">
              <a:rPr lang="en-US" smtClean="0"/>
              <a:t>8/1/2017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54599CC-3D1E-495A-A54C-FB77D7D93CE6}" type="slidenum">
              <a:rPr lang="en-US" smtClean="0"/>
              <a:t>‹#›</a:t>
            </a:fld>
            <a:endParaRPr lang="en-US"/>
          </a:p>
        </p:txBody>
      </p:sp>
    </p:spTree>
    <p:extLst>
      <p:ext uri="{BB962C8B-B14F-4D97-AF65-F5344CB8AC3E}">
        <p14:creationId xmlns:p14="http://schemas.microsoft.com/office/powerpoint/2010/main" val="3033662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A28B1EB-1C99-4DE3-9D63-5D9F93FE8A90}" type="datetimeFigureOut">
              <a:rPr lang="en-US" smtClean="0"/>
              <a:t>8/1/2017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54599CC-3D1E-495A-A54C-FB77D7D93CE6}" type="slidenum">
              <a:rPr lang="en-US" smtClean="0"/>
              <a:t>‹#›</a:t>
            </a:fld>
            <a:endParaRPr lang="en-US"/>
          </a:p>
        </p:txBody>
      </p:sp>
    </p:spTree>
    <p:extLst>
      <p:ext uri="{BB962C8B-B14F-4D97-AF65-F5344CB8AC3E}">
        <p14:creationId xmlns:p14="http://schemas.microsoft.com/office/powerpoint/2010/main" val="2498415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246625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15616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438912" y="2715760"/>
            <a:ext cx="9144000" cy="1608645"/>
          </a:xfrm>
        </p:spPr>
        <p:txBody>
          <a:bodyPr anchor="b"/>
          <a:lstStyle>
            <a:lvl1pPr>
              <a:lnSpc>
                <a:spcPct val="90000"/>
              </a:lnSpc>
              <a:defRPr sz="6133" spc="-133">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438912" y="4422171"/>
            <a:ext cx="9144000" cy="1219200"/>
          </a:xfrm>
        </p:spPr>
        <p:txBody>
          <a:bodyPr/>
          <a:lstStyle>
            <a:lvl1pPr marL="0" indent="0" algn="l">
              <a:buNone/>
              <a:defRPr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5920" y="487680"/>
            <a:ext cx="2511552" cy="2511552"/>
          </a:xfrm>
          <a:prstGeom prst="rect">
            <a:avLst/>
          </a:prstGeom>
        </p:spPr>
      </p:pic>
      <p:sp>
        <p:nvSpPr>
          <p:cNvPr id="6" name="TextBox 5"/>
          <p:cNvSpPr txBox="1"/>
          <p:nvPr/>
        </p:nvSpPr>
        <p:spPr>
          <a:xfrm>
            <a:off x="438913" y="6345071"/>
            <a:ext cx="10683393" cy="304800"/>
          </a:xfrm>
          <a:prstGeom prst="rect">
            <a:avLst/>
          </a:prstGeom>
          <a:noFill/>
        </p:spPr>
        <p:txBody>
          <a:bodyPr wrap="square" lIns="0" rtlCol="0">
            <a:no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smtClean="0">
                <a:solidFill>
                  <a:schemeClr val="bg1"/>
                </a:solidFill>
                <a:latin typeface="+mn-lt"/>
                <a:cs typeface="HP Simplified"/>
              </a:rPr>
              <a:t>© Copyright 2014 Hewlett-Packard Development Company, L.P.  The information contained herein is subject to change without notice.</a:t>
            </a:r>
            <a:endParaRPr lang="en-US" sz="933" b="0" i="0" dirty="0" smtClean="0">
              <a:solidFill>
                <a:schemeClr val="bg1"/>
              </a:solidFill>
              <a:latin typeface="HP Simplified"/>
              <a:cs typeface="HP Simplified"/>
            </a:endParaRPr>
          </a:p>
        </p:txBody>
      </p:sp>
    </p:spTree>
    <p:extLst>
      <p:ext uri="{BB962C8B-B14F-4D97-AF65-F5344CB8AC3E}">
        <p14:creationId xmlns:p14="http://schemas.microsoft.com/office/powerpoint/2010/main" val="377598359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45919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August 1, 2017</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14144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August 1, 2017</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02252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August 1, 2017</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18518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August 1, 2017</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99729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C07C5E14-300D-4720-B5FE-54C7D96D4160}" type="datetime4">
              <a:rPr lang="en-US" smtClean="0"/>
              <a:t>August 1, 2017</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1055071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BC7BE07D-E945-4DDF-8452-20009392BF2F}" type="datetime4">
              <a:rPr lang="en-US" smtClean="0"/>
              <a:t>August 1, 2017</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3299151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smtClean="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EFA54ACD-BEB7-4258-A5F3-653792456C00}" type="datetime4">
              <a:rPr lang="en-US" smtClean="0"/>
              <a:t>August 1, 2017</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68866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smtClean="0"/>
              <a:t>Click to add quoted person’s name, title, company</a:t>
            </a:r>
            <a:endParaRPr lang="en-US" dirty="0"/>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2399C1EB-F401-4F7B-BD9C-AAA165C9F3D7}" type="datetime4">
              <a:rPr lang="en-US" smtClean="0"/>
              <a:t>August 1, 2017</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Tree>
    <p:extLst>
      <p:ext uri="{BB962C8B-B14F-4D97-AF65-F5344CB8AC3E}">
        <p14:creationId xmlns:p14="http://schemas.microsoft.com/office/powerpoint/2010/main" val="3299129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AA28B1EB-1C99-4DE3-9D63-5D9F93FE8A90}" type="datetimeFigureOut">
              <a:rPr lang="en-US" smtClean="0"/>
              <a:t>8/1/2017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4599CC-3D1E-495A-A54C-FB77D7D93CE6}" type="slidenum">
              <a:rPr lang="en-US" smtClean="0"/>
              <a:t>‹#›</a:t>
            </a:fld>
            <a:endParaRPr lang="en-US"/>
          </a:p>
        </p:txBody>
      </p:sp>
    </p:spTree>
    <p:extLst>
      <p:ext uri="{BB962C8B-B14F-4D97-AF65-F5344CB8AC3E}">
        <p14:creationId xmlns:p14="http://schemas.microsoft.com/office/powerpoint/2010/main" val="246023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438912" y="317771"/>
            <a:ext cx="9629803" cy="2675604"/>
          </a:xfrm>
          <a:prstGeom prst="rect">
            <a:avLst/>
          </a:prstGeom>
        </p:spPr>
        <p:txBody>
          <a:bodyPr wrap="square" lIns="0" tIns="0" rIns="0" bIns="0" anchor="t" anchorCtr="0">
            <a:noAutofit/>
          </a:bodyPr>
          <a:lstStyle>
            <a:lvl1pPr algn="l">
              <a:lnSpc>
                <a:spcPct val="90000"/>
              </a:lnSpc>
              <a:defRPr sz="5333" b="1" i="0" spc="-133"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40285" y="6047232"/>
            <a:ext cx="487648" cy="487648"/>
          </a:xfrm>
          <a:prstGeom prst="rect">
            <a:avLst/>
          </a:prstGeom>
        </p:spPr>
      </p:pic>
      <p:sp>
        <p:nvSpPr>
          <p:cNvPr id="6" name="TextBox 5"/>
          <p:cNvSpPr txBox="1"/>
          <p:nvPr/>
        </p:nvSpPr>
        <p:spPr>
          <a:xfrm>
            <a:off x="438913" y="6345071"/>
            <a:ext cx="10683393" cy="304800"/>
          </a:xfrm>
          <a:prstGeom prst="rect">
            <a:avLst/>
          </a:prstGeom>
          <a:noFill/>
        </p:spPr>
        <p:txBody>
          <a:bodyPr wrap="square" lIns="0" rtlCol="0">
            <a:no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smtClean="0">
                <a:solidFill>
                  <a:schemeClr val="bg1"/>
                </a:solidFill>
                <a:latin typeface="+mn-lt"/>
                <a:cs typeface="HP Simplified"/>
              </a:rPr>
              <a:t>© Copyright 2014 Hewlett-Packard Development Company, L.P.  The information contained herein is subject to change without notice.</a:t>
            </a:r>
            <a:endParaRPr lang="en-US" sz="933" b="0" i="0" dirty="0" smtClean="0">
              <a:solidFill>
                <a:schemeClr val="bg1"/>
              </a:solidFill>
              <a:latin typeface="HP Simplified"/>
              <a:cs typeface="HP Simplified"/>
            </a:endParaRPr>
          </a:p>
        </p:txBody>
      </p:sp>
    </p:spTree>
    <p:extLst>
      <p:ext uri="{BB962C8B-B14F-4D97-AF65-F5344CB8AC3E}">
        <p14:creationId xmlns:p14="http://schemas.microsoft.com/office/powerpoint/2010/main" val="80178986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August 1, 2017</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58259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August 1, 2017</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0981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August 1, 2017</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4326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August 1, 2017</a:t>
            </a:fld>
            <a:endParaRPr/>
          </a:p>
        </p:txBody>
      </p:sp>
      <p:sp>
        <p:nvSpPr>
          <p:cNvPr id="4" name="Footer Placeholder 3"/>
          <p:cNvSpPr>
            <a:spLocks noGrp="1"/>
          </p:cNvSpPr>
          <p:nvPr>
            <p:ph type="ftr" sz="quarter" idx="11"/>
          </p:nvPr>
        </p:nvSpPr>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335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t>August 1, 2017</a:t>
            </a:fld>
            <a:endParaRPr/>
          </a:p>
        </p:txBody>
      </p:sp>
      <p:sp>
        <p:nvSpPr>
          <p:cNvPr id="3" name="Footer Placeholder 2"/>
          <p:cNvSpPr>
            <a:spLocks noGrp="1"/>
          </p:cNvSpPr>
          <p:nvPr>
            <p:ph type="ftr" sz="quarter" idx="11"/>
          </p:nvPr>
        </p:nvSpPr>
        <p:spPr/>
        <p:txBody>
          <a:bodyPr/>
          <a:lstStyle/>
          <a:p>
            <a:r>
              <a:rPr lang="en-US" smtClean="0"/>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1376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6475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t>August 1, 2017</a:t>
            </a:fld>
            <a:endParaRPr/>
          </a:p>
        </p:txBody>
      </p:sp>
      <p:sp>
        <p:nvSpPr>
          <p:cNvPr id="8" name="Footer Placeholder 7"/>
          <p:cNvSpPr>
            <a:spLocks noGrp="1"/>
          </p:cNvSpPr>
          <p:nvPr>
            <p:ph type="ftr" sz="quarter" idx="11"/>
          </p:nvPr>
        </p:nvSpPr>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50895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t>August 1, 2017</a:t>
            </a:fld>
            <a:endParaRPr/>
          </a:p>
        </p:txBody>
      </p:sp>
      <p:sp>
        <p:nvSpPr>
          <p:cNvPr id="8" name="Footer Placeholder 7"/>
          <p:cNvSpPr>
            <a:spLocks noGrp="1"/>
          </p:cNvSpPr>
          <p:nvPr>
            <p:ph type="ftr" sz="quarter" idx="11"/>
          </p:nvPr>
        </p:nvSpPr>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47655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29695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76832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38560" y="6047232"/>
            <a:ext cx="487680" cy="487680"/>
          </a:xfrm>
          <a:prstGeom prst="rect">
            <a:avLst/>
          </a:prstGeom>
        </p:spPr>
      </p:pic>
      <p:sp>
        <p:nvSpPr>
          <p:cNvPr id="16" name="Title 1"/>
          <p:cNvSpPr>
            <a:spLocks noGrp="1"/>
          </p:cNvSpPr>
          <p:nvPr>
            <p:ph type="ctrTitle" hasCustomPrompt="1"/>
          </p:nvPr>
        </p:nvSpPr>
        <p:spPr bwMode="black">
          <a:xfrm>
            <a:off x="438912" y="316993"/>
            <a:ext cx="9629803" cy="2675604"/>
          </a:xfrm>
          <a:prstGeom prst="rect">
            <a:avLst/>
          </a:prstGeom>
        </p:spPr>
        <p:txBody>
          <a:bodyPr wrap="square" lIns="0" tIns="0" rIns="0" bIns="0" anchor="t" anchorCtr="0">
            <a:noAutofit/>
          </a:bodyPr>
          <a:lstStyle>
            <a:lvl1pPr algn="l">
              <a:lnSpc>
                <a:spcPct val="90000"/>
              </a:lnSpc>
              <a:defRPr sz="5333" b="1" i="0" spc="-133">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p:nvSpPr>
        <p:spPr>
          <a:xfrm>
            <a:off x="438913" y="6345071"/>
            <a:ext cx="10683393" cy="304800"/>
          </a:xfrm>
          <a:prstGeom prst="rect">
            <a:avLst/>
          </a:prstGeom>
          <a:noFill/>
        </p:spPr>
        <p:txBody>
          <a:bodyPr wrap="square" lIns="0" rtlCol="0">
            <a:no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smtClean="0">
                <a:solidFill>
                  <a:schemeClr val="accent5"/>
                </a:solidFill>
                <a:latin typeface="+mn-lt"/>
                <a:cs typeface="HP Simplified"/>
              </a:rPr>
              <a:t>© Copyright 2014 Hewlett-Packard Development Company, L.P.  The information contained herein is subject to change without notice.</a:t>
            </a:r>
            <a:endParaRPr lang="en-US" sz="933" b="0" i="0" dirty="0" smtClean="0">
              <a:solidFill>
                <a:schemeClr val="accent5"/>
              </a:solidFill>
              <a:latin typeface="HP Simplified"/>
              <a:cs typeface="HP Simplified"/>
            </a:endParaRPr>
          </a:p>
        </p:txBody>
      </p:sp>
    </p:spTree>
    <p:extLst>
      <p:ext uri="{BB962C8B-B14F-4D97-AF65-F5344CB8AC3E}">
        <p14:creationId xmlns:p14="http://schemas.microsoft.com/office/powerpoint/2010/main" val="114517548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19671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6"/>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08693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79734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79626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9C259EE5-F25B-4563-AE58-6B042DD986DA}"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6793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06443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August 1, 2017</a:t>
            </a:fld>
            <a:endParaRPr/>
          </a:p>
        </p:txBody>
      </p:sp>
      <p:sp>
        <p:nvSpPr>
          <p:cNvPr id="6" name="Footer Placeholder 5"/>
          <p:cNvSpPr>
            <a:spLocks noGrp="1"/>
          </p:cNvSpPr>
          <p:nvPr>
            <p:ph type="ftr" sz="quarter" idx="11"/>
          </p:nvPr>
        </p:nvSpPr>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931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9" name="Date Placeholder 8"/>
          <p:cNvSpPr>
            <a:spLocks noGrp="1"/>
          </p:cNvSpPr>
          <p:nvPr>
            <p:ph type="dt" sz="half" idx="15"/>
          </p:nvPr>
        </p:nvSpPr>
        <p:spPr/>
        <p:txBody>
          <a:bodyPr/>
          <a:lstStyle/>
          <a:p>
            <a:fld id="{FB395617-A7D9-4AE8-82B6-3D0A191CDCBE}" type="datetime4">
              <a:rPr lang="en-US" smtClean="0"/>
              <a:t>August 1, 2017</a:t>
            </a:fld>
            <a:endParaRPr/>
          </a:p>
        </p:txBody>
      </p:sp>
      <p:sp>
        <p:nvSpPr>
          <p:cNvPr id="12" name="Footer Placeholder 11"/>
          <p:cNvSpPr>
            <a:spLocks noGrp="1"/>
          </p:cNvSpPr>
          <p:nvPr>
            <p:ph type="ftr" sz="quarter" idx="16"/>
          </p:nvPr>
        </p:nvSpPr>
        <p:spPr/>
        <p:txBody>
          <a:bodyPr/>
          <a:lstStyle/>
          <a:p>
            <a:r>
              <a:rPr lang="en-US" smtClean="0"/>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35772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7883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August 1, 2017</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43420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438912" y="321226"/>
            <a:ext cx="9629803" cy="2675604"/>
          </a:xfrm>
          <a:prstGeom prst="rect">
            <a:avLst/>
          </a:prstGeom>
        </p:spPr>
        <p:txBody>
          <a:bodyPr wrap="square" lIns="0" tIns="0" rIns="0" bIns="0" anchor="t" anchorCtr="0">
            <a:noAutofit/>
          </a:bodyPr>
          <a:lstStyle>
            <a:lvl1pPr algn="l" defTabSz="609585" rtl="0" eaLnBrk="1" latinLnBrk="0" hangingPunct="1">
              <a:lnSpc>
                <a:spcPct val="90000"/>
              </a:lnSpc>
              <a:spcBef>
                <a:spcPct val="0"/>
              </a:spcBef>
              <a:spcAft>
                <a:spcPts val="0"/>
              </a:spcAft>
              <a:buNone/>
              <a:defRPr lang="en-US" sz="5333" b="1" i="0" kern="1200" spc="-133"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40285" y="6047232"/>
            <a:ext cx="487648" cy="487648"/>
          </a:xfrm>
          <a:prstGeom prst="rect">
            <a:avLst/>
          </a:prstGeom>
        </p:spPr>
      </p:pic>
      <p:sp>
        <p:nvSpPr>
          <p:cNvPr id="6" name="TextBox 5"/>
          <p:cNvSpPr txBox="1"/>
          <p:nvPr/>
        </p:nvSpPr>
        <p:spPr>
          <a:xfrm>
            <a:off x="438913" y="6345071"/>
            <a:ext cx="10683393" cy="304800"/>
          </a:xfrm>
          <a:prstGeom prst="rect">
            <a:avLst/>
          </a:prstGeom>
          <a:noFill/>
        </p:spPr>
        <p:txBody>
          <a:bodyPr wrap="square" lIns="0" rtlCol="0">
            <a:no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smtClean="0">
                <a:solidFill>
                  <a:schemeClr val="bg1"/>
                </a:solidFill>
                <a:latin typeface="+mn-lt"/>
                <a:cs typeface="HP Simplified"/>
              </a:rPr>
              <a:t>© Copyright 2014 Hewlett-Packard Development Company, L.P.  The information contained herein is subject to change without notice.</a:t>
            </a:r>
            <a:endParaRPr lang="en-US" sz="933" b="0" i="0" dirty="0" smtClean="0">
              <a:solidFill>
                <a:schemeClr val="bg1"/>
              </a:solidFill>
              <a:latin typeface="HP Simplified"/>
              <a:cs typeface="HP Simplified"/>
            </a:endParaRPr>
          </a:p>
        </p:txBody>
      </p:sp>
      <p:sp>
        <p:nvSpPr>
          <p:cNvPr id="5" name="Subtitle 2"/>
          <p:cNvSpPr>
            <a:spLocks noGrp="1"/>
          </p:cNvSpPr>
          <p:nvPr>
            <p:ph type="subTitle" idx="1" hasCustomPrompt="1"/>
          </p:nvPr>
        </p:nvSpPr>
        <p:spPr>
          <a:xfrm>
            <a:off x="433692" y="4407148"/>
            <a:ext cx="6864096" cy="865632"/>
          </a:xfrm>
          <a:prstGeom prst="rect">
            <a:avLst/>
          </a:prstGeom>
        </p:spPr>
        <p:txBody>
          <a:bodyPr>
            <a:noAutofit/>
          </a:bodyPr>
          <a:lstStyle>
            <a:lvl1pPr marL="0" indent="0" algn="l">
              <a:lnSpc>
                <a:spcPct val="100000"/>
              </a:lnSpc>
              <a:spcBef>
                <a:spcPts val="0"/>
              </a:spcBef>
              <a:buNone/>
              <a:defRPr sz="2400" b="0">
                <a:solidFill>
                  <a:srgbClr val="FFFFFF"/>
                </a:solidFill>
                <a:latin typeface="+mn-lt"/>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618818708"/>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August 1, 2017</a:t>
            </a:fld>
            <a:endParaRPr/>
          </a:p>
        </p:txBody>
      </p:sp>
      <p:sp>
        <p:nvSpPr>
          <p:cNvPr id="5" name="Footer Placeholder 4"/>
          <p:cNvSpPr>
            <a:spLocks noGrp="1"/>
          </p:cNvSpPr>
          <p:nvPr>
            <p:ph type="ftr" sz="quarter" idx="11"/>
          </p:nvPr>
        </p:nvSpPr>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0988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29497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grpSp>
    </p:spTree>
    <p:extLst>
      <p:ext uri="{BB962C8B-B14F-4D97-AF65-F5344CB8AC3E}">
        <p14:creationId xmlns:p14="http://schemas.microsoft.com/office/powerpoint/2010/main" val="1791558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346427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63845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2021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100841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32732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C07C5E14-300D-4720-B5FE-54C7D96D4160}" type="datetime4">
              <a:rPr lang="en-US" smtClean="0">
                <a:solidFill>
                  <a:prstClr val="white"/>
                </a:solidFill>
              </a:rPr>
              <a:pPr/>
              <a:t>August 1, 2017</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1356150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BC7BE07D-E945-4DDF-8452-20009392BF2F}" type="datetime4">
              <a:rPr lang="en-US" smtClean="0">
                <a:solidFill>
                  <a:prstClr val="white"/>
                </a:solidFill>
              </a:rPr>
              <a:pPr/>
              <a:t>August 1, 2017</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296738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3141632249"/>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smtClean="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
        <p:nvSpPr>
          <p:cNvPr id="3" name="Date Placeholder 2"/>
          <p:cNvSpPr>
            <a:spLocks noGrp="1"/>
          </p:cNvSpPr>
          <p:nvPr>
            <p:ph type="dt" sz="half" idx="10"/>
          </p:nvPr>
        </p:nvSpPr>
        <p:spPr/>
        <p:txBody>
          <a:bodyPr/>
          <a:lstStyle/>
          <a:p>
            <a:fld id="{EFA54ACD-BEB7-4258-A5F3-653792456C00}"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64973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smtClean="0"/>
              <a:t>Click to add quoted person’s name, title, company</a:t>
            </a:r>
            <a:endParaRPr lang="en-US" dirty="0"/>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2399C1EB-F401-4F7B-BD9C-AAA165C9F3D7}" type="datetime4">
              <a:rPr lang="en-US" smtClean="0">
                <a:solidFill>
                  <a:prstClr val="white"/>
                </a:solidFill>
              </a:rPr>
              <a:pPr/>
              <a:t>August 1, 2017</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397040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solidFill>
                  <a:prstClr val="black"/>
                </a:solidFill>
              </a:rPr>
              <a:pPr/>
              <a:t>August 1, 2017</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5889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5119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36064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65818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88239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solidFill>
                  <a:prstClr val="black"/>
                </a:solidFill>
              </a:rPr>
              <a:pPr/>
              <a:t>August 1, 2017</a:t>
            </a:fld>
            <a:endParaRPr>
              <a:solidFill>
                <a:prstClr val="black"/>
              </a:solidFill>
            </a:endParaRPr>
          </a:p>
        </p:txBody>
      </p:sp>
      <p:sp>
        <p:nvSpPr>
          <p:cNvPr id="3" name="Footer Placeholder 2"/>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13004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415388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solidFill>
                  <a:prstClr val="black"/>
                </a:solidFill>
              </a:rPr>
              <a:pPr/>
              <a:t>August 1, 2017</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92792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0"/>
            <a:ext cx="10823872"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59931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solidFill>
                  <a:prstClr val="black"/>
                </a:solidFill>
              </a:rPr>
              <a:pPr/>
              <a:t>August 1, 2017</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7042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15441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33096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36008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6"/>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62369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8820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82184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9C259EE5-F25B-4563-AE58-6B042DD986DA}"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74225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35764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solidFill>
                  <a:prstClr val="black"/>
                </a:solidFill>
              </a:rPr>
              <a:pPr/>
              <a:t>August 1, 2017</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348370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98031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9" name="Date Placeholder 8"/>
          <p:cNvSpPr>
            <a:spLocks noGrp="1"/>
          </p:cNvSpPr>
          <p:nvPr>
            <p:ph type="dt" sz="half" idx="15"/>
          </p:nvPr>
        </p:nvSpPr>
        <p:spPr/>
        <p:txBody>
          <a:bodyPr/>
          <a:lstStyle/>
          <a:p>
            <a:fld id="{FB395617-A7D9-4AE8-82B6-3D0A191CDCBE}" type="datetime4">
              <a:rPr lang="en-US" smtClean="0">
                <a:solidFill>
                  <a:prstClr val="black"/>
                </a:solidFill>
              </a:rPr>
              <a:pPr/>
              <a:t>August 1, 2017</a:t>
            </a:fld>
            <a:endParaRPr>
              <a:solidFill>
                <a:prstClr val="black"/>
              </a:solidFill>
            </a:endParaRPr>
          </a:p>
        </p:txBody>
      </p:sp>
      <p:sp>
        <p:nvSpPr>
          <p:cNvPr id="12" name="Footer Placeholder 11"/>
          <p:cNvSpPr>
            <a:spLocks noGrp="1"/>
          </p:cNvSpPr>
          <p:nvPr>
            <p:ph type="ftr" sz="quarter" idx="16"/>
          </p:nvPr>
        </p:nvSpPr>
        <p:spPr/>
        <p:txBody>
          <a:bodyPr/>
          <a:lstStyle/>
          <a:p>
            <a:r>
              <a:rPr lang="en-US" smtClean="0">
                <a:solidFill>
                  <a:prstClr val="black"/>
                </a:solidFill>
              </a:rPr>
              <a:t>Private | Confidential | Internal Use Only </a:t>
            </a:r>
            <a:endParaRPr>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03979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339168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6160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2517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3273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grpSp>
    </p:spTree>
    <p:extLst>
      <p:ext uri="{BB962C8B-B14F-4D97-AF65-F5344CB8AC3E}">
        <p14:creationId xmlns:p14="http://schemas.microsoft.com/office/powerpoint/2010/main" val="2233569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74410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01153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5992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230553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38912" y="1584962"/>
            <a:ext cx="10826496" cy="4305300"/>
          </a:xfrm>
        </p:spPr>
        <p:txBody>
          <a:bodyPr wrap="square">
            <a:noAutofit/>
          </a:bodyPr>
          <a:lstStyle>
            <a:lvl1pPr marL="228594" indent="-228594">
              <a:buFont typeface="HP Simplified" pitchFamily="34" charset="0"/>
              <a:buChar char="•"/>
              <a:defRPr sz="1867" b="0">
                <a:solidFill>
                  <a:schemeClr val="tx1"/>
                </a:solidFill>
              </a:defRPr>
            </a:lvl1pPr>
            <a:lvl2pPr marL="457189" indent="-228594">
              <a:buSzPct val="80000"/>
              <a:buFont typeface="HP Simplified" pitchFamily="34" charset="0"/>
              <a:buChar char="–"/>
              <a:defRPr sz="1867">
                <a:solidFill>
                  <a:srgbClr val="000000"/>
                </a:solidFill>
              </a:defRPr>
            </a:lvl2pPr>
            <a:lvl3pPr marL="683667" indent="-226478">
              <a:defRPr sz="1867">
                <a:solidFill>
                  <a:srgbClr val="000000"/>
                </a:solidFill>
              </a:defRPr>
            </a:lvl3pPr>
            <a:lvl4pPr marL="920728" indent="-241294">
              <a:defRPr sz="1867">
                <a:solidFill>
                  <a:srgbClr val="000000"/>
                </a:solidFill>
              </a:defRPr>
            </a:lvl4pPr>
            <a:lvl5pPr marL="1111223" indent="-201079">
              <a:defRPr sz="1867">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9501400"/>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125518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C07C5E14-300D-4720-B5FE-54C7D96D4160}" type="datetime4">
              <a:rPr lang="en-US" smtClean="0">
                <a:solidFill>
                  <a:prstClr val="white"/>
                </a:solidFill>
              </a:rPr>
              <a:pPr/>
              <a:t>August 1, 2017</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3093561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BC7BE07D-E945-4DDF-8452-20009392BF2F}" type="datetime4">
              <a:rPr lang="en-US" smtClean="0">
                <a:solidFill>
                  <a:prstClr val="white"/>
                </a:solidFill>
              </a:rPr>
              <a:pPr/>
              <a:t>August 1, 2017</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408067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smtClean="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
        <p:nvSpPr>
          <p:cNvPr id="3" name="Date Placeholder 2"/>
          <p:cNvSpPr>
            <a:spLocks noGrp="1"/>
          </p:cNvSpPr>
          <p:nvPr>
            <p:ph type="dt" sz="half" idx="10"/>
          </p:nvPr>
        </p:nvSpPr>
        <p:spPr/>
        <p:txBody>
          <a:bodyPr/>
          <a:lstStyle/>
          <a:p>
            <a:fld id="{EFA54ACD-BEB7-4258-A5F3-653792456C00}"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45199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smtClean="0"/>
              <a:t>Click to add quoted person’s name, title, company</a:t>
            </a:r>
            <a:endParaRPr lang="en-US" dirty="0"/>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2399C1EB-F401-4F7B-BD9C-AAA165C9F3D7}" type="datetime4">
              <a:rPr lang="en-US" smtClean="0">
                <a:solidFill>
                  <a:prstClr val="white"/>
                </a:solidFill>
              </a:rPr>
              <a:pPr/>
              <a:t>August 1, 2017</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408750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solidFill>
                  <a:prstClr val="black"/>
                </a:solidFill>
              </a:rPr>
              <a:pPr/>
              <a:t>August 1, 2017</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25270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88336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92180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113905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solidFill>
                  <a:prstClr val="black"/>
                </a:solidFill>
              </a:rPr>
              <a:pPr/>
              <a:t>August 1, 2017</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a:solidFill>
                <a:srgbClr val="617D78"/>
              </a:solidFill>
            </a:endParaRPr>
          </a:p>
        </p:txBody>
      </p:sp>
    </p:spTree>
    <p:extLst>
      <p:ext uri="{BB962C8B-B14F-4D97-AF65-F5344CB8AC3E}">
        <p14:creationId xmlns:p14="http://schemas.microsoft.com/office/powerpoint/2010/main" val="50960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theme" Target="../theme/theme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438152" y="313419"/>
            <a:ext cx="10830981" cy="574516"/>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440267" y="1584960"/>
            <a:ext cx="10826496" cy="4293024"/>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592669" y="6345071"/>
            <a:ext cx="10683393" cy="304800"/>
          </a:xfrm>
          <a:prstGeom prst="rect">
            <a:avLst/>
          </a:prstGeom>
          <a:noFill/>
        </p:spPr>
        <p:txBody>
          <a:bodyPr wrap="square" rtlCol="0">
            <a:no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smtClean="0">
                <a:solidFill>
                  <a:srgbClr val="B9B8BB"/>
                </a:solidFill>
                <a:latin typeface="+mn-lt"/>
                <a:cs typeface="HP Simplified"/>
              </a:rPr>
              <a:t>© Copyright 2014 Hewlett-Packard Development Company, L.P.  The information contained herein is subject to change without notice.</a:t>
            </a:r>
            <a:endParaRPr lang="en-US" sz="933" b="0" i="0" dirty="0" smtClean="0">
              <a:solidFill>
                <a:srgbClr val="B9B8BB"/>
              </a:solidFill>
              <a:latin typeface="HP Simplified"/>
              <a:cs typeface="HP Simplified"/>
            </a:endParaRPr>
          </a:p>
        </p:txBody>
      </p:sp>
      <p:sp>
        <p:nvSpPr>
          <p:cNvPr id="8" name="TextBox 7"/>
          <p:cNvSpPr txBox="1"/>
          <p:nvPr/>
        </p:nvSpPr>
        <p:spPr bwMode="gray">
          <a:xfrm>
            <a:off x="438913" y="6384647"/>
            <a:ext cx="430679" cy="199109"/>
          </a:xfrm>
          <a:prstGeom prst="rect">
            <a:avLst/>
          </a:prstGeom>
        </p:spPr>
        <p:txBody>
          <a:bodyPr vert="horz" wrap="none" lIns="0" tIns="60960" rIns="121920" bIns="60960" rtlCol="0" anchor="ctr">
            <a:noAutofit/>
          </a:bodyPr>
          <a:lstStyle/>
          <a:p>
            <a:pPr marL="0" algn="l" defTabSz="1219170" rtl="0" eaLnBrk="1" latinLnBrk="0" hangingPunct="1"/>
            <a:fld id="{6C5AF65D-6854-49AF-ABC5-48B5BA0EA842}" type="slidenum">
              <a:rPr lang="en-US" sz="933" b="0" i="0" kern="1200" smtClean="0">
                <a:solidFill>
                  <a:srgbClr val="B9B8BB"/>
                </a:solidFill>
                <a:latin typeface="HP Simplified"/>
                <a:ea typeface="+mn-ea"/>
                <a:cs typeface="HP Simplified"/>
              </a:rPr>
              <a:pPr marL="0" algn="l" defTabSz="1219170" rtl="0" eaLnBrk="1" latinLnBrk="0" hangingPunct="1"/>
              <a:t>‹#›</a:t>
            </a:fld>
            <a:endParaRPr lang="en-US" sz="933" b="0" i="0" kern="1200" dirty="0" smtClean="0">
              <a:solidFill>
                <a:srgbClr val="B9B8BB"/>
              </a:solidFill>
              <a:latin typeface="HP Simplified"/>
              <a:ea typeface="+mn-ea"/>
              <a:cs typeface="HP Simplified"/>
            </a:endParaRPr>
          </a:p>
        </p:txBody>
      </p:sp>
      <p:pic>
        <p:nvPicPr>
          <p:cNvPr id="4" name="Picture 3" descr="HP_Blue_RGB_150_SM.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338560" y="6047232"/>
            <a:ext cx="487680" cy="487680"/>
          </a:xfrm>
          <a:prstGeom prst="rect">
            <a:avLst/>
          </a:prstGeom>
        </p:spPr>
      </p:pic>
    </p:spTree>
    <p:extLst>
      <p:ext uri="{BB962C8B-B14F-4D97-AF65-F5344CB8AC3E}">
        <p14:creationId xmlns:p14="http://schemas.microsoft.com/office/powerpoint/2010/main" val="236029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iming>
    <p:tnLst>
      <p:par>
        <p:cTn id="1" dur="indefinite" restart="never" nodeType="tmRoot"/>
      </p:par>
    </p:tnLst>
  </p:timing>
  <p:txStyles>
    <p:titleStyle>
      <a:lvl1pPr algn="l" defTabSz="609585" rtl="0" eaLnBrk="1" latinLnBrk="0" hangingPunct="1">
        <a:lnSpc>
          <a:spcPct val="100000"/>
        </a:lnSpc>
        <a:spcBef>
          <a:spcPct val="0"/>
        </a:spcBef>
        <a:spcAft>
          <a:spcPts val="0"/>
        </a:spcAft>
        <a:buNone/>
        <a:defRPr lang="en-GB" sz="3733" b="1" i="0" kern="1200" dirty="0" smtClean="0">
          <a:solidFill>
            <a:srgbClr val="000000"/>
          </a:solidFill>
          <a:latin typeface="HP Simplified" pitchFamily="34" charset="0"/>
          <a:ea typeface="+mj-ea"/>
          <a:cs typeface="HP Simplified" pitchFamily="34" charset="0"/>
        </a:defRPr>
      </a:lvl1pPr>
    </p:titleStyle>
    <p:bodyStyle>
      <a:lvl1pPr marL="0" indent="0" algn="l" defTabSz="609585" rtl="0" eaLnBrk="1" latinLnBrk="0" hangingPunct="1">
        <a:lnSpc>
          <a:spcPct val="100000"/>
        </a:lnSpc>
        <a:spcBef>
          <a:spcPts val="0"/>
        </a:spcBef>
        <a:spcAft>
          <a:spcPts val="533"/>
        </a:spcAft>
        <a:buSzPct val="100000"/>
        <a:buFont typeface="Arial"/>
        <a:buNone/>
        <a:defRPr sz="2400" b="1" i="0" kern="1200">
          <a:solidFill>
            <a:schemeClr val="accent1"/>
          </a:solidFill>
          <a:latin typeface="HP Simplified" pitchFamily="34" charset="0"/>
          <a:ea typeface="+mn-ea"/>
          <a:cs typeface="HP Simplified" pitchFamily="34" charset="0"/>
        </a:defRPr>
      </a:lvl1pPr>
      <a:lvl2pPr marL="0" indent="0" algn="l" defTabSz="573603" rtl="0" eaLnBrk="1" latinLnBrk="0" hangingPunct="1">
        <a:lnSpc>
          <a:spcPct val="100000"/>
        </a:lnSpc>
        <a:spcBef>
          <a:spcPts val="0"/>
        </a:spcBef>
        <a:spcAft>
          <a:spcPts val="533"/>
        </a:spcAft>
        <a:buSzPct val="100000"/>
        <a:buFont typeface="Arial"/>
        <a:buNone/>
        <a:defRPr sz="2133" b="0" i="0" kern="1200">
          <a:solidFill>
            <a:srgbClr val="000000"/>
          </a:solidFill>
          <a:latin typeface="HP Simplified" pitchFamily="34" charset="0"/>
          <a:ea typeface="+mn-ea"/>
          <a:cs typeface="HP Simplified" pitchFamily="34" charset="0"/>
        </a:defRPr>
      </a:lvl2pPr>
      <a:lvl3pPr marL="226478" indent="-226478" algn="l" defTabSz="609585" rtl="0" eaLnBrk="1" latinLnBrk="0" hangingPunct="1">
        <a:lnSpc>
          <a:spcPct val="100000"/>
        </a:lnSpc>
        <a:spcBef>
          <a:spcPts val="0"/>
        </a:spcBef>
        <a:spcAft>
          <a:spcPts val="533"/>
        </a:spcAft>
        <a:buFont typeface="HP Simplified" pitchFamily="34" charset="0"/>
        <a:buChar char="•"/>
        <a:defRPr sz="1867" b="0" i="0" kern="1200">
          <a:solidFill>
            <a:srgbClr val="000000"/>
          </a:solidFill>
          <a:latin typeface="HP Simplified" pitchFamily="34" charset="0"/>
          <a:ea typeface="+mn-ea"/>
          <a:cs typeface="HP Simplified" pitchFamily="34" charset="0"/>
        </a:defRPr>
      </a:lvl3pPr>
      <a:lvl4pPr marL="455073" indent="-241294" algn="l" defTabSz="609585" rtl="0" eaLnBrk="1" latinLnBrk="0" hangingPunct="1">
        <a:lnSpc>
          <a:spcPct val="100000"/>
        </a:lnSpc>
        <a:spcBef>
          <a:spcPts val="0"/>
        </a:spcBef>
        <a:spcAft>
          <a:spcPts val="533"/>
        </a:spcAft>
        <a:buSzPct val="80000"/>
        <a:buFont typeface="HP Simplified" pitchFamily="34" charset="0"/>
        <a:buChar char="–"/>
        <a:defRPr lang="en-US" sz="1867" b="0" i="0" kern="1200" dirty="0" smtClean="0">
          <a:solidFill>
            <a:srgbClr val="000000"/>
          </a:solidFill>
          <a:latin typeface="HP Simplified" pitchFamily="34" charset="0"/>
          <a:ea typeface="+mn-ea"/>
          <a:cs typeface="HP Simplified" pitchFamily="34" charset="0"/>
        </a:defRPr>
      </a:lvl4pPr>
      <a:lvl5pPr marL="626518" indent="-201079" algn="l" defTabSz="609585" rtl="0" eaLnBrk="1" latinLnBrk="0" hangingPunct="1">
        <a:lnSpc>
          <a:spcPct val="100000"/>
        </a:lnSpc>
        <a:spcBef>
          <a:spcPts val="0"/>
        </a:spcBef>
        <a:spcAft>
          <a:spcPts val="533"/>
        </a:spcAft>
        <a:buFont typeface="HP Simplified" pitchFamily="34" charset="0"/>
        <a:buChar char="•"/>
        <a:tabLst/>
        <a:defRPr sz="1867" b="0" i="0" kern="1200">
          <a:solidFill>
            <a:srgbClr val="000000"/>
          </a:solidFill>
          <a:latin typeface="HP Simplified" pitchFamily="34" charset="0"/>
          <a:ea typeface="+mn-ea"/>
          <a:cs typeface="HP Simplified" pitchFamily="34" charset="0"/>
        </a:defRPr>
      </a:lvl5pPr>
      <a:lvl6pPr marL="3047924" indent="0" algn="l" defTabSz="609585" rtl="0" eaLnBrk="1" latinLnBrk="0" hangingPunct="1">
        <a:lnSpc>
          <a:spcPts val="3333"/>
        </a:lnSpc>
        <a:spcBef>
          <a:spcPct val="20000"/>
        </a:spcBef>
        <a:buFont typeface="Arial"/>
        <a:buNone/>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Rectangle 6"/>
          <p:cNvSpPr/>
          <p:nvPr/>
        </p:nvSpPr>
        <p:spPr>
          <a:xfrm>
            <a:off x="608012" y="437706"/>
            <a:ext cx="10972800" cy="18288"/>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t>August 1, 2017</a:t>
            </a:fld>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smtClean="0"/>
              <a:t>Private | Confidential | Internal Use Only </a:t>
            </a:r>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5"/>
                </a:solidFill>
              </a:defRPr>
            </a:lvl1pPr>
          </a:lstStyle>
          <a:p>
            <a:fld id="{B016F8AB-BCEA-4347-8BA6-BE776009BC89}" type="slidenum">
              <a:rPr/>
              <a:pPr/>
              <a:t>‹#›</a:t>
            </a:fld>
            <a:endParaRPr dirty="0"/>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387512467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Rectangle 6"/>
          <p:cNvSpPr/>
          <p:nvPr/>
        </p:nvSpPr>
        <p:spPr>
          <a:xfrm>
            <a:off x="608012" y="437706"/>
            <a:ext cx="10972800" cy="18288"/>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5"/>
                </a:solidFill>
              </a:defRPr>
            </a:lvl1pPr>
          </a:lstStyle>
          <a:p>
            <a:fld id="{B016F8AB-BCEA-4347-8BA6-BE776009BC89}" type="slidenum">
              <a:rPr>
                <a:solidFill>
                  <a:srgbClr val="617D78"/>
                </a:solidFill>
              </a:rPr>
              <a:pPr/>
              <a:t>‹#›</a:t>
            </a:fld>
            <a:endParaRPr dirty="0">
              <a:solidFill>
                <a:srgbClr val="617D78"/>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315077419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Rectangle 6"/>
          <p:cNvSpPr/>
          <p:nvPr/>
        </p:nvSpPr>
        <p:spPr>
          <a:xfrm>
            <a:off x="608012" y="437706"/>
            <a:ext cx="10972800" cy="18288"/>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solidFill>
                  <a:prstClr val="black"/>
                </a:solidFill>
              </a:rPr>
              <a:pPr/>
              <a:t>August 1, 2017</a:t>
            </a:fld>
            <a:endParaRPr>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5"/>
                </a:solidFill>
              </a:defRPr>
            </a:lvl1pPr>
          </a:lstStyle>
          <a:p>
            <a:fld id="{B016F8AB-BCEA-4347-8BA6-BE776009BC89}" type="slidenum">
              <a:rPr>
                <a:solidFill>
                  <a:srgbClr val="617D78"/>
                </a:solidFill>
              </a:rPr>
              <a:pPr/>
              <a:t>‹#›</a:t>
            </a:fld>
            <a:endParaRPr dirty="0">
              <a:solidFill>
                <a:srgbClr val="617D78"/>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254811590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119.png"/></Relationships>
</file>

<file path=ppt/slides/_rels/slide10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9.xml"/><Relationship Id="rId4" Type="http://schemas.openxmlformats.org/officeDocument/2006/relationships/image" Target="../media/image124.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29.xml"/><Relationship Id="rId5" Type="http://schemas.openxmlformats.org/officeDocument/2006/relationships/image" Target="../media/image127.png"/><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29.xml"/><Relationship Id="rId5" Type="http://schemas.openxmlformats.org/officeDocument/2006/relationships/image" Target="../media/image130.png"/><Relationship Id="rId4" Type="http://schemas.openxmlformats.org/officeDocument/2006/relationships/image" Target="../media/image12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1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29.xml"/><Relationship Id="rId4" Type="http://schemas.openxmlformats.org/officeDocument/2006/relationships/image" Target="../media/image14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5.xml"/></Relationships>
</file>

<file path=ppt/slides/_rels/slide12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55.xml"/><Relationship Id="rId1" Type="http://schemas.openxmlformats.org/officeDocument/2006/relationships/slideLayout" Target="../slideLayouts/slideLayout2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2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12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9.xml"/></Relationships>
</file>

<file path=ppt/slides/_rels/slide13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9.xml"/></Relationships>
</file>

<file path=ppt/slides/_rels/slide13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9.xml"/><Relationship Id="rId4" Type="http://schemas.openxmlformats.org/officeDocument/2006/relationships/image" Target="../media/image162.png"/></Relationships>
</file>

<file path=ppt/slides/_rels/slide1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9.xml"/><Relationship Id="rId4" Type="http://schemas.openxmlformats.org/officeDocument/2006/relationships/image" Target="../media/image17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5.xml"/></Relationships>
</file>

<file path=ppt/slides/_rels/slide1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9.xml"/><Relationship Id="rId4" Type="http://schemas.openxmlformats.org/officeDocument/2006/relationships/image" Target="../media/image173.png"/></Relationships>
</file>

<file path=ppt/slides/_rels/slide14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1.xml"/><Relationship Id="rId1" Type="http://schemas.openxmlformats.org/officeDocument/2006/relationships/slideLayout" Target="../slideLayouts/slideLayout29.xml"/><Relationship Id="rId4" Type="http://schemas.openxmlformats.org/officeDocument/2006/relationships/image" Target="../media/image177.png"/></Relationships>
</file>

<file path=ppt/slides/_rels/slide14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9.xml"/></Relationships>
</file>

<file path=ppt/slides/_rels/slide14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4.xml"/><Relationship Id="rId1" Type="http://schemas.openxmlformats.org/officeDocument/2006/relationships/slideLayout" Target="../slideLayouts/slideLayout29.xml"/><Relationship Id="rId4" Type="http://schemas.openxmlformats.org/officeDocument/2006/relationships/image" Target="../media/image181.png"/></Relationships>
</file>

<file path=ppt/slides/_rels/slide1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5.xml"/><Relationship Id="rId1" Type="http://schemas.openxmlformats.org/officeDocument/2006/relationships/slideLayout" Target="../slideLayouts/slideLayout29.xml"/><Relationship Id="rId4" Type="http://schemas.openxmlformats.org/officeDocument/2006/relationships/image" Target="../media/image18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5.xml"/></Relationships>
</file>

<file path=ppt/slides/_rels/slide1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6.xml"/><Relationship Id="rId1" Type="http://schemas.openxmlformats.org/officeDocument/2006/relationships/slideLayout" Target="../slideLayouts/slideLayout29.xml"/><Relationship Id="rId4" Type="http://schemas.openxmlformats.org/officeDocument/2006/relationships/image" Target="../media/image18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9.xml"/></Relationships>
</file>

<file path=ppt/slides/_rels/slide15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7.xml"/><Relationship Id="rId1" Type="http://schemas.openxmlformats.org/officeDocument/2006/relationships/slideLayout" Target="../slideLayouts/slideLayout29.xml"/><Relationship Id="rId4" Type="http://schemas.openxmlformats.org/officeDocument/2006/relationships/image" Target="../media/image19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8.xml"/><Relationship Id="rId1" Type="http://schemas.openxmlformats.org/officeDocument/2006/relationships/slideLayout" Target="../slideLayouts/slideLayout29.xml"/><Relationship Id="rId4" Type="http://schemas.openxmlformats.org/officeDocument/2006/relationships/image" Target="../media/image196.png"/></Relationships>
</file>

<file path=ppt/slides/_rels/slide1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9.xml"/><Relationship Id="rId1" Type="http://schemas.openxmlformats.org/officeDocument/2006/relationships/slideLayout" Target="../slideLayouts/slideLayout29.xml"/><Relationship Id="rId5" Type="http://schemas.openxmlformats.org/officeDocument/2006/relationships/image" Target="../media/image198.png"/><Relationship Id="rId4" Type="http://schemas.openxmlformats.org/officeDocument/2006/relationships/image" Target="../media/image15.png"/></Relationships>
</file>

<file path=ppt/slides/_rels/slide1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0.xml"/><Relationship Id="rId1" Type="http://schemas.openxmlformats.org/officeDocument/2006/relationships/slideLayout" Target="../slideLayouts/slideLayout29.xml"/><Relationship Id="rId6" Type="http://schemas.openxmlformats.org/officeDocument/2006/relationships/image" Target="../media/image16.png"/><Relationship Id="rId5" Type="http://schemas.openxmlformats.org/officeDocument/2006/relationships/image" Target="../media/image201.png"/><Relationship Id="rId4" Type="http://schemas.openxmlformats.org/officeDocument/2006/relationships/image" Target="../media/image200.png"/></Relationships>
</file>

<file path=ppt/slides/_rels/slide16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4.xml"/><Relationship Id="rId1" Type="http://schemas.openxmlformats.org/officeDocument/2006/relationships/slideLayout" Target="../slideLayouts/slideLayout29.xml"/><Relationship Id="rId4" Type="http://schemas.openxmlformats.org/officeDocument/2006/relationships/image" Target="../media/image207.png"/></Relationships>
</file>

<file path=ppt/slides/_rels/slide16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17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9.xml"/></Relationships>
</file>

<file path=ppt/slides/_rels/slide17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9.xml"/></Relationships>
</file>

<file path=ppt/slides/_rels/slide17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9.xml"/></Relationships>
</file>

<file path=ppt/slides/_rels/slide17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9.xml"/></Relationships>
</file>

<file path=ppt/slides/_rels/slide1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7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7.xml"/><Relationship Id="rId1" Type="http://schemas.openxmlformats.org/officeDocument/2006/relationships/slideLayout" Target="../slideLayouts/slideLayout29.xml"/><Relationship Id="rId5" Type="http://schemas.openxmlformats.org/officeDocument/2006/relationships/image" Target="../media/image220.png"/><Relationship Id="rId4" Type="http://schemas.openxmlformats.org/officeDocument/2006/relationships/image" Target="../media/image219.png"/></Relationships>
</file>

<file path=ppt/slides/_rels/slide17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21.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8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8.xml"/><Relationship Id="rId1" Type="http://schemas.openxmlformats.org/officeDocument/2006/relationships/slideLayout" Target="../slideLayouts/slideLayout29.xml"/><Relationship Id="rId4" Type="http://schemas.openxmlformats.org/officeDocument/2006/relationships/image" Target="../media/image223.png"/></Relationships>
</file>

<file path=ppt/slides/_rels/slide181.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79.xml"/><Relationship Id="rId1" Type="http://schemas.openxmlformats.org/officeDocument/2006/relationships/slideLayout" Target="../slideLayouts/slideLayout29.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8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5.xml.rels><?xml version="1.0" encoding="UTF-8" standalone="yes"?>
<Relationships xmlns="http://schemas.openxmlformats.org/package/2006/relationships"><Relationship Id="rId3" Type="http://schemas.openxmlformats.org/officeDocument/2006/relationships/hyperlink" Target="https://fbt.wdf.sap.corp:44390/sap/bc/webdynpro/sap/wd_sise_main_app?TARGET_SCENARIO=OVERVIEW&amp;sap-client=200&amp;sap-language=EN" TargetMode="External"/><Relationship Id="rId7" Type="http://schemas.openxmlformats.org/officeDocument/2006/relationships/hyperlink" Target="http://10.53.149.174:8080/qcbin/" TargetMode="External"/><Relationship Id="rId2" Type="http://schemas.openxmlformats.org/officeDocument/2006/relationships/notesSlide" Target="../notesSlides/notesSlide80.xml"/><Relationship Id="rId1" Type="http://schemas.openxmlformats.org/officeDocument/2006/relationships/slideLayout" Target="../slideLayouts/slideLayout29.xml"/><Relationship Id="rId6" Type="http://schemas.openxmlformats.org/officeDocument/2006/relationships/hyperlink" Target="http://inld50902233a:8080/qcbin/" TargetMode="External"/><Relationship Id="rId5" Type="http://schemas.openxmlformats.org/officeDocument/2006/relationships/hyperlink" Target="https://ldcifq7.wdf.sap.corp:44300/sap/bc/ui5_ui5/ui2/ushell/shells/abap/FioriLaunchpad.html?sap-client=200&amp;sap-language=EN&amp;sap-sec_session_created=X" TargetMode="External"/><Relationship Id="rId4" Type="http://schemas.openxmlformats.org/officeDocument/2006/relationships/hyperlink" Target="http://inld50902231a:8080/qcbin/"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8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9.xml"/></Relationships>
</file>

<file path=ppt/slides/_rels/slide19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9.xml"/></Relationships>
</file>

<file path=ppt/slides/_rels/slide192.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83.xml"/><Relationship Id="rId1" Type="http://schemas.openxmlformats.org/officeDocument/2006/relationships/slideLayout" Target="../slideLayouts/slideLayout29.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9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9.xml"/></Relationships>
</file>

<file path=ppt/slides/_rels/slide19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4.xml"/><Relationship Id="rId1" Type="http://schemas.openxmlformats.org/officeDocument/2006/relationships/slideLayout" Target="../slideLayouts/slideLayout2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9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9.xml"/></Relationships>
</file>

<file path=ppt/slides/_rels/slide19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9.xml"/></Relationships>
</file>

<file path=ppt/slides/_rels/slide19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9.xml"/><Relationship Id="rId5" Type="http://schemas.openxmlformats.org/officeDocument/2006/relationships/image" Target="../media/image248.png"/><Relationship Id="rId4" Type="http://schemas.openxmlformats.org/officeDocument/2006/relationships/image" Target="../media/image247.png"/></Relationships>
</file>

<file path=ppt/slides/_rels/slide19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6.xml"/><Relationship Id="rId1" Type="http://schemas.openxmlformats.org/officeDocument/2006/relationships/slideLayout" Target="../slideLayouts/slideLayout29.xml"/><Relationship Id="rId5" Type="http://schemas.openxmlformats.org/officeDocument/2006/relationships/image" Target="../media/image252.png"/><Relationship Id="rId4" Type="http://schemas.openxmlformats.org/officeDocument/2006/relationships/image" Target="../media/image251.png"/></Relationships>
</file>

<file path=ppt/slides/_rels/slide20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9.xml"/></Relationships>
</file>

<file path=ppt/slides/_rels/slide202.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9.xml"/></Relationships>
</file>

<file path=ppt/slides/_rels/slide203.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9.xml"/></Relationships>
</file>

<file path=ppt/slides/_rels/slide204.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9.xml"/></Relationships>
</file>

<file path=ppt/slides/_rels/slide205.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9.xml"/></Relationships>
</file>

<file path=ppt/slides/_rels/slide20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87.xml"/><Relationship Id="rId1" Type="http://schemas.openxmlformats.org/officeDocument/2006/relationships/slideLayout" Target="../slideLayouts/slideLayout29.xml"/><Relationship Id="rId4" Type="http://schemas.openxmlformats.org/officeDocument/2006/relationships/image" Target="../media/image259.png"/></Relationships>
</file>

<file path=ppt/slides/_rels/slide20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9.xml"/></Relationships>
</file>

<file path=ppt/slides/_rels/slide20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210.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9.xml"/></Relationships>
</file>

<file path=ppt/slides/_rels/slide21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89.xml"/><Relationship Id="rId1" Type="http://schemas.openxmlformats.org/officeDocument/2006/relationships/slideLayout" Target="../slideLayouts/slideLayout29.xml"/><Relationship Id="rId4" Type="http://schemas.openxmlformats.org/officeDocument/2006/relationships/image" Target="cid:image002.png@01D1F941.53C86ED0"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9.xml"/></Relationships>
</file>

<file path=ppt/slides/_rels/slide213.xml.rels><?xml version="1.0" encoding="UTF-8" standalone="yes"?>
<Relationships xmlns="http://schemas.openxmlformats.org/package/2006/relationships"><Relationship Id="rId3" Type="http://schemas.openxmlformats.org/officeDocument/2006/relationships/hyperlink" Target="https://launchpad.support.sap.com/#/notes/2289984/E" TargetMode="External"/><Relationship Id="rId2" Type="http://schemas.openxmlformats.org/officeDocument/2006/relationships/hyperlink" Target="https://launchpad.support.sap.com/#/notes/2252961" TargetMode="External"/><Relationship Id="rId1" Type="http://schemas.openxmlformats.org/officeDocument/2006/relationships/slideLayout" Target="../slideLayouts/slideLayout29.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9.xml"/></Relationships>
</file>

<file path=ppt/slides/_rels/slide217.xml.rels><?xml version="1.0" encoding="UTF-8" standalone="yes"?>
<Relationships xmlns="http://schemas.openxmlformats.org/package/2006/relationships"><Relationship Id="rId3" Type="http://schemas.openxmlformats.org/officeDocument/2006/relationships/hyperlink" Target="https://launchpad.support.sap.com/#/softwarecenter/template/products/%20_APP=00200682500000001943&amp;_EVENT=DISPHIER&amp;HEADER=Y&amp;FUNCTIONBAR=N&amp;EVENT=TREE&amp;NE=NAVIGATE&amp;ENR=01200314690800000208&amp;V=INST&amp;TA=ACTUAL&amp;PAGE=SEARCH/SAP%20QUALITY%20CENTER%20BY%20HP" TargetMode="External"/><Relationship Id="rId2" Type="http://schemas.openxmlformats.org/officeDocument/2006/relationships/hyperlink" Target="http://alm-help.saas.hpe.com/en/12.53/pdfs/EI_UserGuide_for_SolutionManager72.pdf" TargetMode="External"/><Relationship Id="rId1" Type="http://schemas.openxmlformats.org/officeDocument/2006/relationships/slideLayout" Target="../slideLayouts/slideLayout29.xml"/><Relationship Id="rId6" Type="http://schemas.openxmlformats.org/officeDocument/2006/relationships/hyperlink" Target="https://wiki.scn.sap.com/wiki/display/SM/SAP+Solution+Manager+WIKI+-+Test+Suite" TargetMode="External"/><Relationship Id="rId5" Type="http://schemas.openxmlformats.org/officeDocument/2006/relationships/hyperlink" Target="https://launchpad.support.sap.com/#/notes/0002424894" TargetMode="External"/><Relationship Id="rId4" Type="http://schemas.openxmlformats.org/officeDocument/2006/relationships/hyperlink" Target="https://launchpad.support.sap.com/#/notes/0002421139"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9.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9.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5.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29.xml"/><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5.xml"/><Relationship Id="rId5" Type="http://schemas.openxmlformats.org/officeDocument/2006/relationships/hyperlink" Target="http://scn.sap.com/docs/DOC-75248" TargetMode="External"/><Relationship Id="rId4" Type="http://schemas.openxmlformats.org/officeDocument/2006/relationships/hyperlink" Target="http://scn.sap.com/docs/DOC-75247"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9.xml"/><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err="1"/>
              <a:t>SolMan</a:t>
            </a:r>
            <a:r>
              <a:rPr lang="en-US" sz="6600" b="1" dirty="0"/>
              <a:t> 7.2 </a:t>
            </a:r>
            <a:r>
              <a:rPr lang="en-US" sz="6600" b="1" dirty="0" smtClean="0"/>
              <a:t>Adapter</a:t>
            </a:r>
            <a:endParaRPr lang="en-US" sz="6600" b="1" dirty="0"/>
          </a:p>
        </p:txBody>
      </p:sp>
      <p:sp>
        <p:nvSpPr>
          <p:cNvPr id="3" name="TextBox 2"/>
          <p:cNvSpPr txBox="1"/>
          <p:nvPr/>
        </p:nvSpPr>
        <p:spPr>
          <a:xfrm>
            <a:off x="610393" y="4152900"/>
            <a:ext cx="6924207" cy="461665"/>
          </a:xfrm>
          <a:prstGeom prst="rect">
            <a:avLst/>
          </a:prstGeom>
          <a:noFill/>
        </p:spPr>
        <p:txBody>
          <a:bodyPr wrap="square" rtlCol="0">
            <a:spAutoFit/>
          </a:bodyPr>
          <a:lstStyle/>
          <a:p>
            <a:r>
              <a:rPr lang="en-US" sz="2400" dirty="0"/>
              <a:t>By Mandy (</a:t>
            </a:r>
            <a:r>
              <a:rPr lang="en-US" sz="2400" dirty="0" smtClean="0"/>
              <a:t>xin-yuanc@hpe.com</a:t>
            </a:r>
            <a:r>
              <a:rPr lang="en-US" sz="2400" dirty="0"/>
              <a:t>)</a:t>
            </a:r>
          </a:p>
        </p:txBody>
      </p:sp>
    </p:spTree>
    <p:extLst>
      <p:ext uri="{BB962C8B-B14F-4D97-AF65-F5344CB8AC3E}">
        <p14:creationId xmlns:p14="http://schemas.microsoft.com/office/powerpoint/2010/main" val="56473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Association</a:t>
            </a:r>
            <a:br>
              <a:rPr lang="en-US" dirty="0" smtClean="0"/>
            </a:br>
            <a:r>
              <a:rPr lang="en-US" b="0" dirty="0" err="1" smtClean="0"/>
              <a:t>sm_workcenter</a:t>
            </a:r>
            <a:r>
              <a:rPr lang="en-US" b="0" dirty="0" smtClean="0"/>
              <a:t> &gt; Test Suite &gt; Partner Test Management (PTM)</a:t>
            </a:r>
            <a:endParaRPr lang="en-US" b="0" dirty="0"/>
          </a:p>
        </p:txBody>
      </p:sp>
      <p:pic>
        <p:nvPicPr>
          <p:cNvPr id="5" name="Content Placeholder 3"/>
          <p:cNvPicPr>
            <a:picLocks noGrp="1" noChangeAspect="1"/>
          </p:cNvPicPr>
          <p:nvPr>
            <p:ph idx="1"/>
          </p:nvPr>
        </p:nvPicPr>
        <p:blipFill>
          <a:blip r:embed="rId3"/>
          <a:stretch>
            <a:fillRect/>
          </a:stretch>
        </p:blipFill>
        <p:spPr>
          <a:xfrm>
            <a:off x="2395192" y="1524000"/>
            <a:ext cx="7398440" cy="4572000"/>
          </a:xfrm>
          <a:prstGeom prst="rect">
            <a:avLst/>
          </a:prstGeom>
        </p:spPr>
      </p:pic>
    </p:spTree>
    <p:extLst>
      <p:ext uri="{BB962C8B-B14F-4D97-AF65-F5344CB8AC3E}">
        <p14:creationId xmlns:p14="http://schemas.microsoft.com/office/powerpoint/2010/main" val="318416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link</a:t>
            </a:r>
            <a:endParaRPr lang="en-US" dirty="0"/>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93290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hierarchy in ALM</a:t>
            </a:r>
            <a:endParaRPr lang="en-US" dirty="0"/>
          </a:p>
        </p:txBody>
      </p:sp>
      <p:sp>
        <p:nvSpPr>
          <p:cNvPr id="3" name="Content Placeholder 2"/>
          <p:cNvSpPr>
            <a:spLocks noGrp="1"/>
          </p:cNvSpPr>
          <p:nvPr>
            <p:ph idx="1"/>
          </p:nvPr>
        </p:nvSpPr>
        <p:spPr/>
        <p:txBody>
          <a:bodyPr/>
          <a:lstStyle/>
          <a:p>
            <a:r>
              <a:rPr lang="en-US" dirty="0" smtClean="0"/>
              <a:t>SM view can be filtered</a:t>
            </a:r>
          </a:p>
          <a:p>
            <a:endParaRPr lang="en-US" dirty="0"/>
          </a:p>
        </p:txBody>
      </p:sp>
      <p:pic>
        <p:nvPicPr>
          <p:cNvPr id="5" name="Picture 4"/>
          <p:cNvPicPr>
            <a:picLocks noChangeAspect="1"/>
          </p:cNvPicPr>
          <p:nvPr/>
        </p:nvPicPr>
        <p:blipFill>
          <a:blip r:embed="rId3"/>
          <a:stretch>
            <a:fillRect/>
          </a:stretch>
        </p:blipFill>
        <p:spPr>
          <a:xfrm>
            <a:off x="0" y="1326110"/>
            <a:ext cx="10142484" cy="5479594"/>
          </a:xfrm>
          <a:prstGeom prst="rect">
            <a:avLst/>
          </a:prstGeom>
        </p:spPr>
      </p:pic>
      <p:pic>
        <p:nvPicPr>
          <p:cNvPr id="6" name="Picture 5"/>
          <p:cNvPicPr>
            <a:picLocks noChangeAspect="1"/>
          </p:cNvPicPr>
          <p:nvPr/>
        </p:nvPicPr>
        <p:blipFill>
          <a:blip r:embed="rId4"/>
          <a:stretch>
            <a:fillRect/>
          </a:stretch>
        </p:blipFill>
        <p:spPr>
          <a:xfrm>
            <a:off x="6588177" y="4917562"/>
            <a:ext cx="5541613" cy="1940438"/>
          </a:xfrm>
          <a:prstGeom prst="rect">
            <a:avLst/>
          </a:prstGeom>
        </p:spPr>
      </p:pic>
    </p:spTree>
    <p:extLst>
      <p:ext uri="{BB962C8B-B14F-4D97-AF65-F5344CB8AC3E}">
        <p14:creationId xmlns:p14="http://schemas.microsoft.com/office/powerpoint/2010/main" val="16203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View</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000250"/>
            <a:ext cx="12192000" cy="4594522"/>
          </a:xfrm>
          <a:prstGeom prst="rect">
            <a:avLst/>
          </a:prstGeom>
        </p:spPr>
      </p:pic>
    </p:spTree>
    <p:extLst>
      <p:ext uri="{BB962C8B-B14F-4D97-AF65-F5344CB8AC3E}">
        <p14:creationId xmlns:p14="http://schemas.microsoft.com/office/powerpoint/2010/main" val="194782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Req</a:t>
            </a:r>
            <a:r>
              <a:rPr lang="en-US" dirty="0" smtClean="0"/>
              <a:t> hierarchy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20240" y="1825625"/>
            <a:ext cx="7772400" cy="4419600"/>
          </a:xfrm>
          <a:prstGeom prst="rect">
            <a:avLst/>
          </a:prstGeom>
        </p:spPr>
      </p:pic>
    </p:spTree>
    <p:extLst>
      <p:ext uri="{BB962C8B-B14F-4D97-AF65-F5344CB8AC3E}">
        <p14:creationId xmlns:p14="http://schemas.microsoft.com/office/powerpoint/2010/main" val="313842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Customized process step will be parallel with element in requirement hierarchy</a:t>
            </a:r>
            <a:endParaRPr lang="en-US" dirty="0"/>
          </a:p>
        </p:txBody>
      </p:sp>
      <p:pic>
        <p:nvPicPr>
          <p:cNvPr id="4" name="Content Placeholder 3"/>
          <p:cNvPicPr>
            <a:picLocks noGrp="1" noChangeAspect="1"/>
          </p:cNvPicPr>
          <p:nvPr>
            <p:ph idx="1"/>
          </p:nvPr>
        </p:nvPicPr>
        <p:blipFill>
          <a:blip r:embed="rId2"/>
          <a:stretch>
            <a:fillRect/>
          </a:stretch>
        </p:blipFill>
        <p:spPr>
          <a:xfrm>
            <a:off x="3080244" y="1934758"/>
            <a:ext cx="5476875" cy="1000125"/>
          </a:xfrm>
          <a:prstGeom prst="rect">
            <a:avLst/>
          </a:prstGeom>
        </p:spPr>
      </p:pic>
      <p:pic>
        <p:nvPicPr>
          <p:cNvPr id="5" name="Picture 4"/>
          <p:cNvPicPr>
            <a:picLocks noChangeAspect="1"/>
          </p:cNvPicPr>
          <p:nvPr/>
        </p:nvPicPr>
        <p:blipFill>
          <a:blip r:embed="rId3"/>
          <a:stretch>
            <a:fillRect/>
          </a:stretch>
        </p:blipFill>
        <p:spPr>
          <a:xfrm>
            <a:off x="3810000" y="4368318"/>
            <a:ext cx="8299694" cy="2138608"/>
          </a:xfrm>
          <a:prstGeom prst="rect">
            <a:avLst/>
          </a:prstGeom>
        </p:spPr>
      </p:pic>
      <p:pic>
        <p:nvPicPr>
          <p:cNvPr id="6" name="Picture 5"/>
          <p:cNvPicPr>
            <a:picLocks noChangeAspect="1"/>
          </p:cNvPicPr>
          <p:nvPr/>
        </p:nvPicPr>
        <p:blipFill>
          <a:blip r:embed="rId4"/>
          <a:stretch>
            <a:fillRect/>
          </a:stretch>
        </p:blipFill>
        <p:spPr>
          <a:xfrm>
            <a:off x="0" y="2228135"/>
            <a:ext cx="3940555" cy="4629865"/>
          </a:xfrm>
          <a:prstGeom prst="rect">
            <a:avLst/>
          </a:prstGeom>
        </p:spPr>
      </p:pic>
    </p:spTree>
    <p:extLst>
      <p:ext uri="{BB962C8B-B14F-4D97-AF65-F5344CB8AC3E}">
        <p14:creationId xmlns:p14="http://schemas.microsoft.com/office/powerpoint/2010/main" val="116342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t>
            </a:r>
            <a:endParaRPr lang="en-US" dirty="0"/>
          </a:p>
        </p:txBody>
      </p:sp>
      <p:pic>
        <p:nvPicPr>
          <p:cNvPr id="4" name="Content Placeholder 3"/>
          <p:cNvPicPr>
            <a:picLocks noGrp="1" noChangeAspect="1"/>
          </p:cNvPicPr>
          <p:nvPr>
            <p:ph idx="1"/>
          </p:nvPr>
        </p:nvPicPr>
        <p:blipFill>
          <a:blip r:embed="rId3"/>
          <a:stretch>
            <a:fillRect/>
          </a:stretch>
        </p:blipFill>
        <p:spPr>
          <a:xfrm>
            <a:off x="4995080" y="246570"/>
            <a:ext cx="6638925" cy="1333500"/>
          </a:xfrm>
          <a:prstGeom prst="rect">
            <a:avLst/>
          </a:prstGeom>
        </p:spPr>
      </p:pic>
      <p:pic>
        <p:nvPicPr>
          <p:cNvPr id="5" name="Picture 4"/>
          <p:cNvPicPr>
            <a:picLocks noChangeAspect="1"/>
          </p:cNvPicPr>
          <p:nvPr/>
        </p:nvPicPr>
        <p:blipFill>
          <a:blip r:embed="rId4"/>
          <a:stretch>
            <a:fillRect/>
          </a:stretch>
        </p:blipFill>
        <p:spPr>
          <a:xfrm>
            <a:off x="4437088" y="1730724"/>
            <a:ext cx="7754911" cy="5127276"/>
          </a:xfrm>
          <a:prstGeom prst="rect">
            <a:avLst/>
          </a:prstGeom>
        </p:spPr>
      </p:pic>
      <p:pic>
        <p:nvPicPr>
          <p:cNvPr id="3" name="Picture 2"/>
          <p:cNvPicPr>
            <a:picLocks noChangeAspect="1"/>
          </p:cNvPicPr>
          <p:nvPr/>
        </p:nvPicPr>
        <p:blipFill>
          <a:blip r:embed="rId5"/>
          <a:stretch>
            <a:fillRect/>
          </a:stretch>
        </p:blipFill>
        <p:spPr>
          <a:xfrm>
            <a:off x="0" y="2136949"/>
            <a:ext cx="4324350" cy="4314825"/>
          </a:xfrm>
          <a:prstGeom prst="rect">
            <a:avLst/>
          </a:prstGeom>
        </p:spPr>
      </p:pic>
    </p:spTree>
    <p:extLst>
      <p:ext uri="{BB962C8B-B14F-4D97-AF65-F5344CB8AC3E}">
        <p14:creationId xmlns:p14="http://schemas.microsoft.com/office/powerpoint/2010/main" val="139881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program to test unique features</a:t>
            </a:r>
            <a:endParaRPr lang="en-US" dirty="0"/>
          </a:p>
        </p:txBody>
      </p:sp>
      <p:sp>
        <p:nvSpPr>
          <p:cNvPr id="3" name="Content Placeholder 2"/>
          <p:cNvSpPr>
            <a:spLocks noGrp="1"/>
          </p:cNvSpPr>
          <p:nvPr>
            <p:ph idx="1"/>
          </p:nvPr>
        </p:nvSpPr>
        <p:spPr/>
        <p:txBody>
          <a:bodyPr/>
          <a:lstStyle/>
          <a:p>
            <a:r>
              <a:rPr lang="en-US" dirty="0"/>
              <a:t>Se38 </a:t>
            </a:r>
            <a:r>
              <a:rPr lang="en-US" dirty="0" smtClean="0"/>
              <a:t>AGS_ADAPTER_MANAGE_ASSOCIATION</a:t>
            </a:r>
          </a:p>
          <a:p>
            <a:r>
              <a:rPr lang="en-US" dirty="0"/>
              <a:t>AGS_ADAPTER_SOLDOC_SYNC</a:t>
            </a:r>
          </a:p>
        </p:txBody>
      </p:sp>
      <p:pic>
        <p:nvPicPr>
          <p:cNvPr id="6" name="Picture 5"/>
          <p:cNvPicPr>
            <a:picLocks noChangeAspect="1"/>
          </p:cNvPicPr>
          <p:nvPr/>
        </p:nvPicPr>
        <p:blipFill>
          <a:blip r:embed="rId3"/>
          <a:stretch>
            <a:fillRect/>
          </a:stretch>
        </p:blipFill>
        <p:spPr>
          <a:xfrm>
            <a:off x="609441" y="2330091"/>
            <a:ext cx="4953000" cy="1666875"/>
          </a:xfrm>
          <a:prstGeom prst="rect">
            <a:avLst/>
          </a:prstGeom>
        </p:spPr>
      </p:pic>
      <p:pic>
        <p:nvPicPr>
          <p:cNvPr id="4" name="Picture 3"/>
          <p:cNvPicPr>
            <a:picLocks noChangeAspect="1"/>
          </p:cNvPicPr>
          <p:nvPr/>
        </p:nvPicPr>
        <p:blipFill>
          <a:blip r:embed="rId4"/>
          <a:stretch>
            <a:fillRect/>
          </a:stretch>
        </p:blipFill>
        <p:spPr>
          <a:xfrm>
            <a:off x="609441" y="3996966"/>
            <a:ext cx="4010025" cy="2152650"/>
          </a:xfrm>
          <a:prstGeom prst="rect">
            <a:avLst/>
          </a:prstGeom>
        </p:spPr>
      </p:pic>
      <p:pic>
        <p:nvPicPr>
          <p:cNvPr id="7" name="Picture 6"/>
          <p:cNvPicPr>
            <a:picLocks noChangeAspect="1"/>
          </p:cNvPicPr>
          <p:nvPr/>
        </p:nvPicPr>
        <p:blipFill>
          <a:blip r:embed="rId5"/>
          <a:stretch>
            <a:fillRect/>
          </a:stretch>
        </p:blipFill>
        <p:spPr>
          <a:xfrm>
            <a:off x="6094412" y="3996966"/>
            <a:ext cx="4838700" cy="1914525"/>
          </a:xfrm>
          <a:prstGeom prst="rect">
            <a:avLst/>
          </a:prstGeom>
        </p:spPr>
      </p:pic>
    </p:spTree>
    <p:extLst>
      <p:ext uri="{BB962C8B-B14F-4D97-AF65-F5344CB8AC3E}">
        <p14:creationId xmlns:p14="http://schemas.microsoft.com/office/powerpoint/2010/main" val="185601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endParaRPr lang="en-US" dirty="0"/>
          </a:p>
        </p:txBody>
      </p:sp>
      <p:sp>
        <p:nvSpPr>
          <p:cNvPr id="3" name="Content Placeholder 2"/>
          <p:cNvSpPr>
            <a:spLocks noGrp="1"/>
          </p:cNvSpPr>
          <p:nvPr>
            <p:ph idx="1"/>
          </p:nvPr>
        </p:nvSpPr>
        <p:spPr/>
        <p:txBody>
          <a:bodyPr/>
          <a:lstStyle/>
          <a:p>
            <a:r>
              <a:rPr lang="en-US" dirty="0" smtClean="0"/>
              <a:t>PUSH_ASYNC_BLUEPRINT_NOTIFY_INTERVAL_IN_SEC</a:t>
            </a:r>
          </a:p>
          <a:p>
            <a:r>
              <a:rPr lang="en-US" dirty="0" smtClean="0"/>
              <a:t>Default: 300 (s)</a:t>
            </a:r>
            <a:endParaRPr lang="en-US" dirty="0"/>
          </a:p>
        </p:txBody>
      </p:sp>
    </p:spTree>
    <p:extLst>
      <p:ext uri="{BB962C8B-B14F-4D97-AF65-F5344CB8AC3E}">
        <p14:creationId xmlns:p14="http://schemas.microsoft.com/office/powerpoint/2010/main" val="38173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in Base project</a:t>
            </a:r>
            <a:endParaRPr lang="en-US" dirty="0"/>
          </a:p>
        </p:txBody>
      </p:sp>
      <p:pic>
        <p:nvPicPr>
          <p:cNvPr id="4" name="Content Placeholder 3"/>
          <p:cNvPicPr>
            <a:picLocks noGrp="1" noChangeAspect="1"/>
          </p:cNvPicPr>
          <p:nvPr>
            <p:ph idx="1"/>
          </p:nvPr>
        </p:nvPicPr>
        <p:blipFill>
          <a:blip r:embed="rId3"/>
          <a:stretch>
            <a:fillRect/>
          </a:stretch>
        </p:blipFill>
        <p:spPr>
          <a:xfrm>
            <a:off x="609600" y="2745453"/>
            <a:ext cx="10969625" cy="2129094"/>
          </a:xfrm>
          <a:prstGeom prst="rect">
            <a:avLst/>
          </a:prstGeom>
        </p:spPr>
      </p:pic>
    </p:spTree>
    <p:extLst>
      <p:ext uri="{BB962C8B-B14F-4D97-AF65-F5344CB8AC3E}">
        <p14:creationId xmlns:p14="http://schemas.microsoft.com/office/powerpoint/2010/main" val="150556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project in ALM</a:t>
            </a:r>
            <a:endParaRPr lang="en-US" dirty="0"/>
          </a:p>
        </p:txBody>
      </p:sp>
      <p:pic>
        <p:nvPicPr>
          <p:cNvPr id="6" name="Content Placeholder 5"/>
          <p:cNvPicPr>
            <a:picLocks noGrp="1" noChangeAspect="1"/>
          </p:cNvPicPr>
          <p:nvPr>
            <p:ph idx="1"/>
          </p:nvPr>
        </p:nvPicPr>
        <p:blipFill>
          <a:blip r:embed="rId3"/>
          <a:stretch>
            <a:fillRect/>
          </a:stretch>
        </p:blipFill>
        <p:spPr>
          <a:xfrm>
            <a:off x="3508375" y="2081212"/>
            <a:ext cx="5172075" cy="3457575"/>
          </a:xfrm>
          <a:prstGeom prst="rect">
            <a:avLst/>
          </a:prstGeom>
        </p:spPr>
      </p:pic>
    </p:spTree>
    <p:extLst>
      <p:ext uri="{BB962C8B-B14F-4D97-AF65-F5344CB8AC3E}">
        <p14:creationId xmlns:p14="http://schemas.microsoft.com/office/powerpoint/2010/main" val="101143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Synchronize Solution Documentation to Requirement</a:t>
            </a:r>
            <a:endParaRPr lang="en-US" dirty="0"/>
          </a:p>
        </p:txBody>
      </p:sp>
      <p:pic>
        <p:nvPicPr>
          <p:cNvPr id="4" name="Content Placeholder 3"/>
          <p:cNvPicPr>
            <a:picLocks noGrp="1" noChangeAspect="1"/>
          </p:cNvPicPr>
          <p:nvPr>
            <p:ph idx="1"/>
          </p:nvPr>
        </p:nvPicPr>
        <p:blipFill>
          <a:blip r:embed="rId3"/>
          <a:stretch>
            <a:fillRect/>
          </a:stretch>
        </p:blipFill>
        <p:spPr>
          <a:xfrm>
            <a:off x="3946769" y="1371600"/>
            <a:ext cx="7962471" cy="4572000"/>
          </a:xfrm>
          <a:prstGeom prst="rect">
            <a:avLst/>
          </a:prstGeom>
        </p:spPr>
      </p:pic>
      <p:sp>
        <p:nvSpPr>
          <p:cNvPr id="7" name="Subtitle 2"/>
          <p:cNvSpPr txBox="1">
            <a:spLocks/>
          </p:cNvSpPr>
          <p:nvPr/>
        </p:nvSpPr>
        <p:spPr>
          <a:xfrm>
            <a:off x="609441" y="1787498"/>
            <a:ext cx="3337328" cy="4386656"/>
          </a:xfrm>
          <a:prstGeom prst="rect">
            <a:avLst/>
          </a:prstGeom>
        </p:spPr>
        <p:txBody>
          <a:bodyPr vert="horz" lIns="0" tIns="0" rIns="0" bIns="0" rtlCol="0">
            <a:norm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a:buFont typeface="Wingdings" panose="05000000000000000000" pitchFamily="2" charset="2"/>
              <a:buChar char="§"/>
            </a:pPr>
            <a:r>
              <a:rPr lang="en-US" dirty="0" smtClean="0">
                <a:solidFill>
                  <a:prstClr val="black"/>
                </a:solidFill>
              </a:rPr>
              <a:t>Test Object Filter</a:t>
            </a:r>
          </a:p>
          <a:p>
            <a:pPr>
              <a:buFont typeface="Wingdings" panose="05000000000000000000" pitchFamily="2" charset="2"/>
              <a:buChar char="§"/>
            </a:pPr>
            <a:r>
              <a:rPr lang="en-US" dirty="0" smtClean="0">
                <a:solidFill>
                  <a:prstClr val="black"/>
                </a:solidFill>
              </a:rPr>
              <a:t>Keyword Mapping </a:t>
            </a:r>
          </a:p>
          <a:p>
            <a:pPr>
              <a:buFont typeface="Wingdings" panose="05000000000000000000" pitchFamily="2" charset="2"/>
              <a:buChar char="§"/>
            </a:pPr>
            <a:r>
              <a:rPr lang="en-US" dirty="0" smtClean="0">
                <a:solidFill>
                  <a:prstClr val="black"/>
                </a:solidFill>
              </a:rPr>
              <a:t>Log</a:t>
            </a:r>
          </a:p>
          <a:p>
            <a:pPr>
              <a:buFont typeface="Wingdings" panose="05000000000000000000" pitchFamily="2" charset="2"/>
              <a:buChar char="§"/>
            </a:pPr>
            <a:r>
              <a:rPr lang="en-US" dirty="0" smtClean="0">
                <a:solidFill>
                  <a:prstClr val="black"/>
                </a:solidFill>
              </a:rPr>
              <a:t>Update nodes and push again</a:t>
            </a:r>
          </a:p>
          <a:p>
            <a:pPr>
              <a:buFont typeface="Wingdings" panose="05000000000000000000" pitchFamily="2" charset="2"/>
              <a:buChar char="§"/>
            </a:pPr>
            <a:r>
              <a:rPr lang="en-US" dirty="0" smtClean="0">
                <a:solidFill>
                  <a:prstClr val="black"/>
                </a:solidFill>
              </a:rPr>
              <a:t>Keep linkage</a:t>
            </a:r>
            <a:endParaRPr lang="en-US" dirty="0">
              <a:solidFill>
                <a:prstClr val="black"/>
              </a:solidFill>
            </a:endParaRPr>
          </a:p>
        </p:txBody>
      </p:sp>
    </p:spTree>
    <p:extLst>
      <p:ext uri="{BB962C8B-B14F-4D97-AF65-F5344CB8AC3E}">
        <p14:creationId xmlns:p14="http://schemas.microsoft.com/office/powerpoint/2010/main" val="356805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mapping need to check the “Append”</a:t>
            </a:r>
            <a:endParaRPr lang="en-US" dirty="0"/>
          </a:p>
        </p:txBody>
      </p:sp>
      <p:pic>
        <p:nvPicPr>
          <p:cNvPr id="4" name="Content Placeholder 3"/>
          <p:cNvPicPr>
            <a:picLocks noGrp="1" noChangeAspect="1"/>
          </p:cNvPicPr>
          <p:nvPr>
            <p:ph idx="1"/>
          </p:nvPr>
        </p:nvPicPr>
        <p:blipFill>
          <a:blip r:embed="rId2"/>
          <a:stretch>
            <a:fillRect/>
          </a:stretch>
        </p:blipFill>
        <p:spPr>
          <a:xfrm>
            <a:off x="2418097" y="1524000"/>
            <a:ext cx="7352631" cy="4572000"/>
          </a:xfrm>
          <a:prstGeom prst="rect">
            <a:avLst/>
          </a:prstGeom>
        </p:spPr>
      </p:pic>
    </p:spTree>
    <p:extLst>
      <p:ext uri="{BB962C8B-B14F-4D97-AF65-F5344CB8AC3E}">
        <p14:creationId xmlns:p14="http://schemas.microsoft.com/office/powerpoint/2010/main" val="274068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test from base project to child project</a:t>
            </a:r>
            <a:endParaRPr lang="en-US" dirty="0"/>
          </a:p>
        </p:txBody>
      </p:sp>
      <p:pic>
        <p:nvPicPr>
          <p:cNvPr id="4" name="Content Placeholder 3"/>
          <p:cNvPicPr>
            <a:picLocks noGrp="1" noChangeAspect="1"/>
          </p:cNvPicPr>
          <p:nvPr>
            <p:ph idx="1"/>
          </p:nvPr>
        </p:nvPicPr>
        <p:blipFill>
          <a:blip r:embed="rId3"/>
          <a:stretch>
            <a:fillRect/>
          </a:stretch>
        </p:blipFill>
        <p:spPr>
          <a:xfrm>
            <a:off x="3994150" y="2324100"/>
            <a:ext cx="4200525" cy="2971800"/>
          </a:xfrm>
          <a:prstGeom prst="rect">
            <a:avLst/>
          </a:prstGeom>
        </p:spPr>
      </p:pic>
    </p:spTree>
    <p:extLst>
      <p:ext uri="{BB962C8B-B14F-4D97-AF65-F5344CB8AC3E}">
        <p14:creationId xmlns:p14="http://schemas.microsoft.com/office/powerpoint/2010/main" val="300127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Result</a:t>
            </a:r>
            <a:endParaRPr lang="en-US" dirty="0"/>
          </a:p>
        </p:txBody>
      </p:sp>
      <p:sp>
        <p:nvSpPr>
          <p:cNvPr id="5" name="Content Placeholder 4"/>
          <p:cNvSpPr>
            <a:spLocks noGrp="1"/>
          </p:cNvSpPr>
          <p:nvPr>
            <p:ph idx="1"/>
          </p:nvPr>
        </p:nvSpPr>
        <p:spPr/>
        <p:txBody>
          <a:bodyPr/>
          <a:lstStyle/>
          <a:p>
            <a:endParaRPr lang="en-US"/>
          </a:p>
        </p:txBody>
      </p:sp>
      <p:sp>
        <p:nvSpPr>
          <p:cNvPr id="3" name="Rectangle 2"/>
          <p:cNvSpPr/>
          <p:nvPr/>
        </p:nvSpPr>
        <p:spPr>
          <a:xfrm>
            <a:off x="6779172" y="1581487"/>
            <a:ext cx="6096000" cy="4708981"/>
          </a:xfrm>
          <a:prstGeom prst="rect">
            <a:avLst/>
          </a:prstGeom>
        </p:spPr>
        <p:txBody>
          <a:bodyPr>
            <a:spAutoFit/>
          </a:bodyPr>
          <a:lstStyle/>
          <a:p>
            <a:r>
              <a:rPr lang="en-US" sz="1400" dirty="0">
                <a:solidFill>
                  <a:srgbClr val="1F497D"/>
                </a:solidFill>
                <a:latin typeface="Calibri" panose="020F0502020204030204" pitchFamily="34" charset="0"/>
                <a:ea typeface="SimSun" panose="02010600030101010101" pitchFamily="2" charset="-122"/>
                <a:cs typeface="Times New Roman" panose="02020603050405020304" pitchFamily="18" charset="0"/>
              </a:rPr>
              <a:t> </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sz="1400" b="1" u="sng" dirty="0">
                <a:solidFill>
                  <a:srgbClr val="1F497D"/>
                </a:solidFill>
                <a:latin typeface="Calibri" panose="020F0502020204030204" pitchFamily="34" charset="0"/>
                <a:ea typeface="SimSun" panose="02010600030101010101" pitchFamily="2" charset="-122"/>
                <a:cs typeface="Times New Roman" panose="02020603050405020304" pitchFamily="18" charset="0"/>
              </a:rPr>
              <a:t>Defect Status &amp; Code</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sz="1400" dirty="0">
                <a:solidFill>
                  <a:srgbClr val="1F497D"/>
                </a:solidFill>
                <a:latin typeface="Calibri" panose="020F0502020204030204" pitchFamily="34" charset="0"/>
                <a:ea typeface="SimSun" panose="02010600030101010101" pitchFamily="2" charset="-122"/>
                <a:cs typeface="Times New Roman" panose="02020603050405020304" pitchFamily="18" charset="0"/>
              </a:rPr>
              <a:t> </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CLOSED </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(1),</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FIXED</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(2),</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NEW</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(3),</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OPEN</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(4),</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REJECTED</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(5),</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REOPEN</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(6)</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sz="1400" dirty="0">
                <a:solidFill>
                  <a:srgbClr val="1F497D"/>
                </a:solidFill>
                <a:latin typeface="Calibri" panose="020F0502020204030204" pitchFamily="34" charset="0"/>
                <a:ea typeface="SimSun" panose="02010600030101010101" pitchFamily="2" charset="-122"/>
                <a:cs typeface="Times New Roman" panose="02020603050405020304" pitchFamily="18" charset="0"/>
              </a:rPr>
              <a:t> </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sz="1400" b="1" u="sng" dirty="0">
                <a:solidFill>
                  <a:srgbClr val="1F497D"/>
                </a:solidFill>
                <a:latin typeface="Calibri" panose="020F0502020204030204" pitchFamily="34" charset="0"/>
                <a:ea typeface="SimSun" panose="02010600030101010101" pitchFamily="2" charset="-122"/>
                <a:cs typeface="Times New Roman" panose="02020603050405020304" pitchFamily="18" charset="0"/>
              </a:rPr>
              <a:t>Test Result Status &amp; Code</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sz="1400" dirty="0">
                <a:solidFill>
                  <a:srgbClr val="1F497D"/>
                </a:solidFill>
                <a:latin typeface="Calibri" panose="020F0502020204030204" pitchFamily="34" charset="0"/>
                <a:ea typeface="SimSun" panose="02010600030101010101" pitchFamily="2" charset="-122"/>
                <a:cs typeface="Times New Roman" panose="02020603050405020304" pitchFamily="18" charset="0"/>
              </a:rPr>
              <a:t> </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BLOCKED</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(1),</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FAILED</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(2),</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N_A</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(3),</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NO_RUN</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(4),</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NOT_COMPLETED</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(5),</a:t>
            </a:r>
            <a:endParaRPr lang="en-US" sz="1400" dirty="0">
              <a:latin typeface="Calibri" panose="020F0502020204030204" pitchFamily="34" charset="0"/>
              <a:ea typeface="SimSun" panose="02010600030101010101" pitchFamily="2" charset="-122"/>
              <a:cs typeface="Times New Roman" panose="02020603050405020304" pitchFamily="18" charset="0"/>
            </a:endParaRPr>
          </a:p>
          <a:p>
            <a:r>
              <a:rPr lang="en-US" b="1" i="1" dirty="0">
                <a:solidFill>
                  <a:srgbClr val="0000C0"/>
                </a:solidFill>
                <a:latin typeface="Courier New" panose="02070309020205020404" pitchFamily="49" charset="0"/>
                <a:ea typeface="SimSun" panose="02010600030101010101" pitchFamily="2" charset="-122"/>
                <a:cs typeface="Times New Roman" panose="02020603050405020304" pitchFamily="18" charset="0"/>
              </a:rPr>
              <a:t>PASSED</a:t>
            </a:r>
            <a:r>
              <a:rPr lang="en-US" dirty="0">
                <a:solidFill>
                  <a:srgbClr val="000000"/>
                </a:solidFill>
                <a:latin typeface="Courier New" panose="02070309020205020404" pitchFamily="49" charset="0"/>
                <a:ea typeface="SimSun" panose="02010600030101010101" pitchFamily="2" charset="-122"/>
                <a:cs typeface="Times New Roman" panose="02020603050405020304" pitchFamily="18" charset="0"/>
              </a:rPr>
              <a:t> (6);</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392430" y="1701006"/>
            <a:ext cx="6286500" cy="4600575"/>
          </a:xfrm>
          <a:prstGeom prst="rect">
            <a:avLst/>
          </a:prstGeom>
        </p:spPr>
      </p:pic>
    </p:spTree>
    <p:extLst>
      <p:ext uri="{BB962C8B-B14F-4D97-AF65-F5344CB8AC3E}">
        <p14:creationId xmlns:p14="http://schemas.microsoft.com/office/powerpoint/2010/main" val="71304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a:t>
            </a:r>
            <a:endParaRPr lang="en-US" dirty="0"/>
          </a:p>
        </p:txBody>
      </p:sp>
      <p:pic>
        <p:nvPicPr>
          <p:cNvPr id="4" name="Content Placeholder 3"/>
          <p:cNvPicPr>
            <a:picLocks noGrp="1" noChangeAspect="1"/>
          </p:cNvPicPr>
          <p:nvPr>
            <p:ph idx="1"/>
          </p:nvPr>
        </p:nvPicPr>
        <p:blipFill>
          <a:blip r:embed="rId3"/>
          <a:stretch>
            <a:fillRect/>
          </a:stretch>
        </p:blipFill>
        <p:spPr>
          <a:xfrm>
            <a:off x="1930323" y="1524000"/>
            <a:ext cx="8328178" cy="4572000"/>
          </a:xfrm>
          <a:prstGeom prst="rect">
            <a:avLst/>
          </a:prstGeom>
        </p:spPr>
      </p:pic>
    </p:spTree>
    <p:extLst>
      <p:ext uri="{BB962C8B-B14F-4D97-AF65-F5344CB8AC3E}">
        <p14:creationId xmlns:p14="http://schemas.microsoft.com/office/powerpoint/2010/main" val="85224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441" y="81116"/>
            <a:ext cx="9627596" cy="6303364"/>
          </a:xfrm>
          <a:prstGeom prst="rect">
            <a:avLst/>
          </a:prstGeom>
        </p:spPr>
      </p:pic>
    </p:spTree>
    <p:extLst>
      <p:ext uri="{BB962C8B-B14F-4D97-AF65-F5344CB8AC3E}">
        <p14:creationId xmlns:p14="http://schemas.microsoft.com/office/powerpoint/2010/main" val="269073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0959" y="1887297"/>
            <a:ext cx="11940937" cy="2894565"/>
          </a:xfrm>
          <a:prstGeom prst="rect">
            <a:avLst/>
          </a:prstGeom>
        </p:spPr>
      </p:pic>
    </p:spTree>
    <p:extLst>
      <p:ext uri="{BB962C8B-B14F-4D97-AF65-F5344CB8AC3E}">
        <p14:creationId xmlns:p14="http://schemas.microsoft.com/office/powerpoint/2010/main" val="181457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895475" y="357187"/>
            <a:ext cx="8401050" cy="6143625"/>
          </a:xfrm>
          <a:prstGeom prst="rect">
            <a:avLst/>
          </a:prstGeom>
        </p:spPr>
      </p:pic>
    </p:spTree>
    <p:extLst>
      <p:ext uri="{BB962C8B-B14F-4D97-AF65-F5344CB8AC3E}">
        <p14:creationId xmlns:p14="http://schemas.microsoft.com/office/powerpoint/2010/main" val="353484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Role in test set</a:t>
            </a:r>
            <a:endParaRPr lang="en-US" dirty="0"/>
          </a:p>
        </p:txBody>
      </p:sp>
      <p:pic>
        <p:nvPicPr>
          <p:cNvPr id="4" name="Content Placeholder 3"/>
          <p:cNvPicPr>
            <a:picLocks noGrp="1" noChangeAspect="1"/>
          </p:cNvPicPr>
          <p:nvPr>
            <p:ph idx="1"/>
          </p:nvPr>
        </p:nvPicPr>
        <p:blipFill>
          <a:blip r:embed="rId2"/>
          <a:stretch>
            <a:fillRect/>
          </a:stretch>
        </p:blipFill>
        <p:spPr>
          <a:xfrm>
            <a:off x="1127398" y="1690688"/>
            <a:ext cx="9096375" cy="2647950"/>
          </a:xfrm>
          <a:prstGeom prst="rect">
            <a:avLst/>
          </a:prstGeom>
        </p:spPr>
      </p:pic>
      <p:pic>
        <p:nvPicPr>
          <p:cNvPr id="5" name="Content Placeholder 3"/>
          <p:cNvPicPr>
            <a:picLocks noChangeAspect="1"/>
          </p:cNvPicPr>
          <p:nvPr/>
        </p:nvPicPr>
        <p:blipFill>
          <a:blip r:embed="rId3"/>
          <a:stretch>
            <a:fillRect/>
          </a:stretch>
        </p:blipFill>
        <p:spPr>
          <a:xfrm>
            <a:off x="295275" y="4902227"/>
            <a:ext cx="9163050" cy="1771650"/>
          </a:xfrm>
          <a:prstGeom prst="rect">
            <a:avLst/>
          </a:prstGeom>
        </p:spPr>
      </p:pic>
    </p:spTree>
    <p:extLst>
      <p:ext uri="{BB962C8B-B14F-4D97-AF65-F5344CB8AC3E}">
        <p14:creationId xmlns:p14="http://schemas.microsoft.com/office/powerpoint/2010/main" val="403837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Linkage</a:t>
            </a:r>
            <a:endParaRPr lang="en-US" dirty="0"/>
          </a:p>
        </p:txBody>
      </p:sp>
      <p:sp>
        <p:nvSpPr>
          <p:cNvPr id="3" name="Content Placeholder 2"/>
          <p:cNvSpPr>
            <a:spLocks noGrp="1"/>
          </p:cNvSpPr>
          <p:nvPr>
            <p:ph idx="1"/>
          </p:nvPr>
        </p:nvSpPr>
        <p:spPr/>
        <p:txBody>
          <a:bodyPr/>
          <a:lstStyle/>
          <a:p>
            <a:r>
              <a:rPr lang="en-US" dirty="0" smtClean="0"/>
              <a:t>Deleting </a:t>
            </a:r>
            <a:r>
              <a:rPr lang="en-US" dirty="0"/>
              <a:t>requirement can choose not </a:t>
            </a:r>
            <a:r>
              <a:rPr lang="en-US" dirty="0" smtClean="0"/>
              <a:t>to delete </a:t>
            </a:r>
            <a:r>
              <a:rPr lang="en-US" dirty="0"/>
              <a:t>linkage, next time when </a:t>
            </a:r>
            <a:r>
              <a:rPr lang="en-US" dirty="0" smtClean="0"/>
              <a:t>deleted requirement is </a:t>
            </a:r>
            <a:r>
              <a:rPr lang="en-US" dirty="0" err="1" smtClean="0"/>
              <a:t>repushed</a:t>
            </a:r>
            <a:r>
              <a:rPr lang="en-US" dirty="0" smtClean="0"/>
              <a:t> from </a:t>
            </a:r>
            <a:r>
              <a:rPr lang="en-US" dirty="0" err="1" smtClean="0"/>
              <a:t>SolMan</a:t>
            </a:r>
            <a:r>
              <a:rPr lang="en-US" dirty="0" smtClean="0"/>
              <a:t>, requirement will be automatically linked with test which it linked before</a:t>
            </a:r>
            <a:endParaRPr lang="en-US" dirty="0"/>
          </a:p>
        </p:txBody>
      </p:sp>
      <p:pic>
        <p:nvPicPr>
          <p:cNvPr id="4" name="Picture 3"/>
          <p:cNvPicPr>
            <a:picLocks noChangeAspect="1"/>
          </p:cNvPicPr>
          <p:nvPr/>
        </p:nvPicPr>
        <p:blipFill>
          <a:blip r:embed="rId3"/>
          <a:stretch>
            <a:fillRect/>
          </a:stretch>
        </p:blipFill>
        <p:spPr>
          <a:xfrm>
            <a:off x="8591862" y="3080724"/>
            <a:ext cx="3456638" cy="3777276"/>
          </a:xfrm>
          <a:prstGeom prst="rect">
            <a:avLst/>
          </a:prstGeom>
        </p:spPr>
      </p:pic>
    </p:spTree>
    <p:extLst>
      <p:ext uri="{BB962C8B-B14F-4D97-AF65-F5344CB8AC3E}">
        <p14:creationId xmlns:p14="http://schemas.microsoft.com/office/powerpoint/2010/main" val="37552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Relink</a:t>
            </a:r>
            <a:endParaRPr lang="en-US" dirty="0"/>
          </a:p>
        </p:txBody>
      </p:sp>
      <p:pic>
        <p:nvPicPr>
          <p:cNvPr id="5" name="Picture 4"/>
          <p:cNvPicPr>
            <a:picLocks noChangeAspect="1"/>
          </p:cNvPicPr>
          <p:nvPr/>
        </p:nvPicPr>
        <p:blipFill>
          <a:blip r:embed="rId3"/>
          <a:stretch>
            <a:fillRect/>
          </a:stretch>
        </p:blipFill>
        <p:spPr>
          <a:xfrm>
            <a:off x="5177867" y="1599407"/>
            <a:ext cx="6229350" cy="4533900"/>
          </a:xfrm>
          <a:prstGeom prst="rect">
            <a:avLst/>
          </a:prstGeom>
        </p:spPr>
      </p:pic>
      <p:pic>
        <p:nvPicPr>
          <p:cNvPr id="6" name="Picture 5"/>
          <p:cNvPicPr>
            <a:picLocks noChangeAspect="1"/>
          </p:cNvPicPr>
          <p:nvPr/>
        </p:nvPicPr>
        <p:blipFill>
          <a:blip r:embed="rId4"/>
          <a:stretch>
            <a:fillRect/>
          </a:stretch>
        </p:blipFill>
        <p:spPr>
          <a:xfrm>
            <a:off x="904875" y="1589882"/>
            <a:ext cx="4219575" cy="4543425"/>
          </a:xfrm>
          <a:prstGeom prst="rect">
            <a:avLst/>
          </a:prstGeom>
        </p:spPr>
      </p:pic>
    </p:spTree>
    <p:extLst>
      <p:ext uri="{BB962C8B-B14F-4D97-AF65-F5344CB8AC3E}">
        <p14:creationId xmlns:p14="http://schemas.microsoft.com/office/powerpoint/2010/main" val="6483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Update test result with linked defect</a:t>
            </a:r>
            <a:endParaRPr lang="en-US" dirty="0"/>
          </a:p>
        </p:txBody>
      </p:sp>
      <p:pic>
        <p:nvPicPr>
          <p:cNvPr id="5" name="Content Placeholder 4"/>
          <p:cNvPicPr>
            <a:picLocks noGrp="1" noChangeAspect="1"/>
          </p:cNvPicPr>
          <p:nvPr>
            <p:ph idx="1"/>
          </p:nvPr>
        </p:nvPicPr>
        <p:blipFill rotWithShape="1">
          <a:blip r:embed="rId2"/>
          <a:srcRect b="31975"/>
          <a:stretch/>
        </p:blipFill>
        <p:spPr>
          <a:xfrm>
            <a:off x="832504" y="1137920"/>
            <a:ext cx="10523815" cy="4687060"/>
          </a:xfrm>
          <a:prstGeom prst="rect">
            <a:avLst/>
          </a:prstGeom>
        </p:spPr>
      </p:pic>
    </p:spTree>
    <p:extLst>
      <p:ext uri="{BB962C8B-B14F-4D97-AF65-F5344CB8AC3E}">
        <p14:creationId xmlns:p14="http://schemas.microsoft.com/office/powerpoint/2010/main" val="80566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linkage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28675" y="1666875"/>
            <a:ext cx="10525125" cy="5191125"/>
          </a:xfrm>
          <a:prstGeom prst="rect">
            <a:avLst/>
          </a:prstGeom>
        </p:spPr>
      </p:pic>
    </p:spTree>
    <p:extLst>
      <p:ext uri="{BB962C8B-B14F-4D97-AF65-F5344CB8AC3E}">
        <p14:creationId xmlns:p14="http://schemas.microsoft.com/office/powerpoint/2010/main" val="420587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Desk</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981075" y="2783205"/>
            <a:ext cx="10229850" cy="1625674"/>
          </a:xfrm>
          <a:prstGeom prst="rect">
            <a:avLst/>
          </a:prstGeom>
        </p:spPr>
      </p:pic>
    </p:spTree>
    <p:extLst>
      <p:ext uri="{BB962C8B-B14F-4D97-AF65-F5344CB8AC3E}">
        <p14:creationId xmlns:p14="http://schemas.microsoft.com/office/powerpoint/2010/main" val="124186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from </a:t>
            </a:r>
            <a:r>
              <a:rPr lang="en-US" dirty="0" err="1" smtClean="0"/>
              <a:t>crm_ui</a:t>
            </a:r>
            <a:endParaRPr lang="en-US" dirty="0"/>
          </a:p>
        </p:txBody>
      </p:sp>
      <p:pic>
        <p:nvPicPr>
          <p:cNvPr id="4" name="Content Placeholder 3"/>
          <p:cNvPicPr>
            <a:picLocks noGrp="1" noChangeAspect="1"/>
          </p:cNvPicPr>
          <p:nvPr>
            <p:ph idx="1"/>
          </p:nvPr>
        </p:nvPicPr>
        <p:blipFill>
          <a:blip r:embed="rId3"/>
          <a:stretch>
            <a:fillRect/>
          </a:stretch>
        </p:blipFill>
        <p:spPr>
          <a:xfrm>
            <a:off x="3751262" y="2967037"/>
            <a:ext cx="4686300" cy="1685925"/>
          </a:xfrm>
          <a:prstGeom prst="rect">
            <a:avLst/>
          </a:prstGeom>
        </p:spPr>
      </p:pic>
    </p:spTree>
    <p:extLst>
      <p:ext uri="{BB962C8B-B14F-4D97-AF65-F5344CB8AC3E}">
        <p14:creationId xmlns:p14="http://schemas.microsoft.com/office/powerpoint/2010/main" val="46562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Personalize to see external help desk</a:t>
            </a:r>
            <a:endParaRPr lang="en-US" dirty="0"/>
          </a:p>
        </p:txBody>
      </p:sp>
      <p:pic>
        <p:nvPicPr>
          <p:cNvPr id="4" name="Content Placeholder 3"/>
          <p:cNvPicPr>
            <a:picLocks noGrp="1" noChangeAspect="1"/>
          </p:cNvPicPr>
          <p:nvPr>
            <p:ph idx="1"/>
          </p:nvPr>
        </p:nvPicPr>
        <p:blipFill>
          <a:blip r:embed="rId3"/>
          <a:stretch>
            <a:fillRect/>
          </a:stretch>
        </p:blipFill>
        <p:spPr>
          <a:xfrm>
            <a:off x="2278551" y="1524000"/>
            <a:ext cx="7631723" cy="4572000"/>
          </a:xfrm>
          <a:prstGeom prst="rect">
            <a:avLst/>
          </a:prstGeom>
        </p:spPr>
      </p:pic>
    </p:spTree>
    <p:extLst>
      <p:ext uri="{BB962C8B-B14F-4D97-AF65-F5344CB8AC3E}">
        <p14:creationId xmlns:p14="http://schemas.microsoft.com/office/powerpoint/2010/main" val="10877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5693217" y="72231"/>
            <a:ext cx="6276975" cy="1447800"/>
          </a:xfrm>
          <a:prstGeom prst="rect">
            <a:avLst/>
          </a:prstGeom>
        </p:spPr>
      </p:pic>
      <p:pic>
        <p:nvPicPr>
          <p:cNvPr id="3" name="Picture 2"/>
          <p:cNvPicPr>
            <a:picLocks noChangeAspect="1"/>
          </p:cNvPicPr>
          <p:nvPr/>
        </p:nvPicPr>
        <p:blipFill>
          <a:blip r:embed="rId4"/>
          <a:stretch>
            <a:fillRect/>
          </a:stretch>
        </p:blipFill>
        <p:spPr>
          <a:xfrm>
            <a:off x="115939" y="1520031"/>
            <a:ext cx="6659615" cy="3808627"/>
          </a:xfrm>
          <a:prstGeom prst="rect">
            <a:avLst/>
          </a:prstGeom>
        </p:spPr>
      </p:pic>
      <p:pic>
        <p:nvPicPr>
          <p:cNvPr id="5" name="Picture 4"/>
          <p:cNvPicPr>
            <a:picLocks noChangeAspect="1"/>
          </p:cNvPicPr>
          <p:nvPr/>
        </p:nvPicPr>
        <p:blipFill>
          <a:blip r:embed="rId5"/>
          <a:stretch>
            <a:fillRect/>
          </a:stretch>
        </p:blipFill>
        <p:spPr>
          <a:xfrm>
            <a:off x="9209690" y="1409700"/>
            <a:ext cx="2286000" cy="5448300"/>
          </a:xfrm>
          <a:prstGeom prst="rect">
            <a:avLst/>
          </a:prstGeom>
        </p:spPr>
      </p:pic>
      <p:pic>
        <p:nvPicPr>
          <p:cNvPr id="6" name="Picture 5"/>
          <p:cNvPicPr>
            <a:picLocks noChangeAspect="1"/>
          </p:cNvPicPr>
          <p:nvPr/>
        </p:nvPicPr>
        <p:blipFill>
          <a:blip r:embed="rId6"/>
          <a:stretch>
            <a:fillRect/>
          </a:stretch>
        </p:blipFill>
        <p:spPr>
          <a:xfrm>
            <a:off x="6342665" y="4052418"/>
            <a:ext cx="2867025" cy="2695575"/>
          </a:xfrm>
          <a:prstGeom prst="rect">
            <a:avLst/>
          </a:prstGeom>
        </p:spPr>
      </p:pic>
      <p:pic>
        <p:nvPicPr>
          <p:cNvPr id="7" name="Picture 6"/>
          <p:cNvPicPr>
            <a:picLocks noChangeAspect="1"/>
          </p:cNvPicPr>
          <p:nvPr/>
        </p:nvPicPr>
        <p:blipFill>
          <a:blip r:embed="rId7"/>
          <a:stretch>
            <a:fillRect/>
          </a:stretch>
        </p:blipFill>
        <p:spPr>
          <a:xfrm>
            <a:off x="369758" y="4625143"/>
            <a:ext cx="5323459" cy="2232857"/>
          </a:xfrm>
          <a:prstGeom prst="rect">
            <a:avLst/>
          </a:prstGeom>
        </p:spPr>
      </p:pic>
      <p:pic>
        <p:nvPicPr>
          <p:cNvPr id="8" name="Picture 7"/>
          <p:cNvPicPr>
            <a:picLocks noChangeAspect="1"/>
          </p:cNvPicPr>
          <p:nvPr/>
        </p:nvPicPr>
        <p:blipFill>
          <a:blip r:embed="rId8"/>
          <a:stretch>
            <a:fillRect/>
          </a:stretch>
        </p:blipFill>
        <p:spPr>
          <a:xfrm>
            <a:off x="2559492" y="4272718"/>
            <a:ext cx="3133725" cy="704850"/>
          </a:xfrm>
          <a:prstGeom prst="rect">
            <a:avLst/>
          </a:prstGeom>
        </p:spPr>
      </p:pic>
    </p:spTree>
    <p:extLst>
      <p:ext uri="{BB962C8B-B14F-4D97-AF65-F5344CB8AC3E}">
        <p14:creationId xmlns:p14="http://schemas.microsoft.com/office/powerpoint/2010/main" val="24794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03400" y="1828800"/>
            <a:ext cx="8582025" cy="3962400"/>
          </a:xfrm>
          <a:prstGeom prst="rect">
            <a:avLst/>
          </a:prstGeom>
        </p:spPr>
      </p:pic>
    </p:spTree>
    <p:extLst>
      <p:ext uri="{BB962C8B-B14F-4D97-AF65-F5344CB8AC3E}">
        <p14:creationId xmlns:p14="http://schemas.microsoft.com/office/powerpoint/2010/main" val="296766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7082868"/>
              </p:ext>
            </p:extLst>
          </p:nvPr>
        </p:nvGraphicFramePr>
        <p:xfrm>
          <a:off x="588347" y="75890"/>
          <a:ext cx="11012129" cy="6104375"/>
        </p:xfrm>
        <a:graphic>
          <a:graphicData uri="http://schemas.openxmlformats.org/drawingml/2006/table">
            <a:tbl>
              <a:tblPr firstRow="1" firstCol="1" bandRow="1">
                <a:tableStyleId>{21E4AEA4-8DFA-4A89-87EB-49C32662AFE0}</a:tableStyleId>
              </a:tblPr>
              <a:tblGrid>
                <a:gridCol w="3380179"/>
                <a:gridCol w="1858214"/>
                <a:gridCol w="1858214"/>
                <a:gridCol w="1260931"/>
                <a:gridCol w="2654591"/>
              </a:tblGrid>
              <a:tr h="873618">
                <a:tc>
                  <a:txBody>
                    <a:bodyPr/>
                    <a:lstStyle/>
                    <a:p>
                      <a:pPr marL="0" marR="0" algn="ctr">
                        <a:spcBef>
                          <a:spcPts val="0"/>
                        </a:spcBef>
                        <a:spcAft>
                          <a:spcPts val="0"/>
                        </a:spcAft>
                      </a:pPr>
                      <a:r>
                        <a:rPr lang="en-US" sz="1800" dirty="0">
                          <a:effectLst/>
                        </a:rPr>
                        <a:t>Action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dirty="0">
                          <a:effectLst/>
                        </a:rPr>
                        <a:t>Details Status in CRM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dirty="0">
                          <a:effectLst/>
                        </a:rPr>
                        <a:t>External Help Desk - Interface Status in CRM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dirty="0">
                          <a:effectLst/>
                        </a:rPr>
                        <a:t>Status in ALM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dirty="0">
                          <a:effectLst/>
                        </a:rPr>
                        <a:t>Responsible System in ALM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r>
              <a:tr h="550606">
                <a:tc>
                  <a:txBody>
                    <a:bodyPr/>
                    <a:lstStyle/>
                    <a:p>
                      <a:pPr marL="0" marR="0">
                        <a:spcBef>
                          <a:spcPts val="0"/>
                        </a:spcBef>
                        <a:spcAft>
                          <a:spcPts val="0"/>
                        </a:spcAft>
                      </a:pPr>
                      <a:r>
                        <a:rPr lang="en-US" sz="1800" dirty="0">
                          <a:effectLst/>
                        </a:rPr>
                        <a:t>Create a defect in ALM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dirty="0">
                          <a:effectLst/>
                        </a:rPr>
                        <a:t>Forwarded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In External Processing</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New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Quality Center</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r>
              <a:tr h="550606">
                <a:tc>
                  <a:txBody>
                    <a:bodyPr/>
                    <a:lstStyle/>
                    <a:p>
                      <a:pPr marL="0" marR="0">
                        <a:spcBef>
                          <a:spcPts val="0"/>
                        </a:spcBef>
                        <a:spcAft>
                          <a:spcPts val="0"/>
                        </a:spcAft>
                      </a:pPr>
                      <a:r>
                        <a:rPr lang="en-US" sz="1800" dirty="0">
                          <a:effectLst/>
                        </a:rPr>
                        <a:t>Assign responsibility to CRM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a:effectLst/>
                        </a:rPr>
                        <a:t>Received from HPQC</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In Internal Processing</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dirty="0">
                          <a:effectLst/>
                        </a:rPr>
                        <a:t>/(No change)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Quality Center -&gt; Solution Manager</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r>
              <a:tr h="550606">
                <a:tc>
                  <a:txBody>
                    <a:bodyPr/>
                    <a:lstStyle/>
                    <a:p>
                      <a:pPr marL="0" marR="0">
                        <a:spcBef>
                          <a:spcPts val="0"/>
                        </a:spcBef>
                        <a:spcAft>
                          <a:spcPts val="0"/>
                        </a:spcAft>
                      </a:pPr>
                      <a:r>
                        <a:rPr lang="en-US" sz="1800" dirty="0">
                          <a:effectLst/>
                        </a:rPr>
                        <a:t>Request responsibility in CRM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a:effectLst/>
                        </a:rPr>
                        <a:t>In Process</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In Internal Processing</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/(No change)</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Quality Center -&gt; Solution Manager</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r>
              <a:tr h="550606">
                <a:tc>
                  <a:txBody>
                    <a:bodyPr/>
                    <a:lstStyle/>
                    <a:p>
                      <a:pPr marL="0" marR="0">
                        <a:spcBef>
                          <a:spcPts val="0"/>
                        </a:spcBef>
                        <a:spcAft>
                          <a:spcPts val="0"/>
                        </a:spcAft>
                      </a:pPr>
                      <a:r>
                        <a:rPr lang="en-US" sz="1800" dirty="0">
                          <a:effectLst/>
                        </a:rPr>
                        <a:t>Propose Solution in CRM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a:effectLst/>
                        </a:rPr>
                        <a:t>Proposed Solution</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Proposed Solution Sent</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Fixed</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Solution Manager -&gt; Quality Center</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r>
              <a:tr h="550606">
                <a:tc>
                  <a:txBody>
                    <a:bodyPr/>
                    <a:lstStyle/>
                    <a:p>
                      <a:pPr marL="0" marR="0">
                        <a:spcBef>
                          <a:spcPts val="0"/>
                        </a:spcBef>
                        <a:spcAft>
                          <a:spcPts val="0"/>
                        </a:spcAft>
                      </a:pPr>
                      <a:r>
                        <a:rPr lang="en-US" sz="1800" dirty="0">
                          <a:effectLst/>
                        </a:rPr>
                        <a:t>Close defect in ALM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dirty="0" smtClean="0">
                          <a:effectLst/>
                        </a:rPr>
                        <a:t>Confirmed (will be Closed in 7.2)</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dirty="0">
                          <a:effectLst/>
                        </a:rPr>
                        <a:t>Closed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Closed</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/(No change) Quality Center</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r>
              <a:tr h="825909">
                <a:tc>
                  <a:txBody>
                    <a:bodyPr/>
                    <a:lstStyle/>
                    <a:p>
                      <a:pPr marL="0" marR="0">
                        <a:spcBef>
                          <a:spcPts val="0"/>
                        </a:spcBef>
                        <a:spcAft>
                          <a:spcPts val="0"/>
                        </a:spcAft>
                      </a:pPr>
                      <a:r>
                        <a:rPr lang="en-US" sz="1800" dirty="0">
                          <a:effectLst/>
                        </a:rPr>
                        <a:t>Reopen or Open in ALM </a:t>
                      </a:r>
                    </a:p>
                    <a:p>
                      <a:pPr marL="0" marR="0">
                        <a:spcBef>
                          <a:spcPts val="0"/>
                        </a:spcBef>
                        <a:spcAft>
                          <a:spcPts val="0"/>
                        </a:spcAft>
                      </a:pPr>
                      <a:r>
                        <a:rPr lang="en-US" sz="1800" dirty="0">
                          <a:effectLst/>
                        </a:rPr>
                        <a:t>(will create a new incident in CRM)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a:effectLst/>
                        </a:rPr>
                        <a:t>Forwarded</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In External Processing</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Reopen / Open</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/(No change) Quality Center</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r>
              <a:tr h="275303">
                <a:tc>
                  <a:txBody>
                    <a:bodyPr/>
                    <a:lstStyle/>
                    <a:p>
                      <a:pPr marL="0" marR="0">
                        <a:spcBef>
                          <a:spcPts val="0"/>
                        </a:spcBef>
                        <a:spcAft>
                          <a:spcPts val="0"/>
                        </a:spcAft>
                      </a:pPr>
                      <a:r>
                        <a:rPr lang="en-US" sz="1800" dirty="0">
                          <a:effectLst/>
                        </a:rPr>
                        <a:t>Reject in ALM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a:effectLst/>
                        </a:rPr>
                        <a:t>/(No change)</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/(No change)</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Rejected</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/(No change)</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r>
              <a:tr h="550606">
                <a:tc>
                  <a:txBody>
                    <a:bodyPr/>
                    <a:lstStyle/>
                    <a:p>
                      <a:pPr marL="0" marR="0">
                        <a:spcBef>
                          <a:spcPts val="0"/>
                        </a:spcBef>
                        <a:spcAft>
                          <a:spcPts val="0"/>
                        </a:spcAft>
                      </a:pPr>
                      <a:r>
                        <a:rPr lang="en-US" sz="1800" dirty="0">
                          <a:effectLst/>
                        </a:rPr>
                        <a:t>Change status to fixed in ALM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a:effectLst/>
                        </a:rPr>
                        <a:t>/(No change)</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/(No change) </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Fixed</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/(No change) Quality Center</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r>
              <a:tr h="825909">
                <a:tc>
                  <a:txBody>
                    <a:bodyPr/>
                    <a:lstStyle/>
                    <a:p>
                      <a:pPr marL="0" marR="0">
                        <a:spcBef>
                          <a:spcPts val="0"/>
                        </a:spcBef>
                        <a:spcAft>
                          <a:spcPts val="0"/>
                        </a:spcAft>
                      </a:pPr>
                      <a:r>
                        <a:rPr lang="en-US" sz="1800" dirty="0">
                          <a:effectLst/>
                        </a:rPr>
                        <a:t>Forward to External </a:t>
                      </a:r>
                      <a:r>
                        <a:rPr lang="en-US" sz="1800" dirty="0" err="1">
                          <a:effectLst/>
                        </a:rPr>
                        <a:t>Sercive</a:t>
                      </a:r>
                      <a:r>
                        <a:rPr lang="en-US" sz="1800" dirty="0">
                          <a:effectLst/>
                        </a:rPr>
                        <a:t> Desk(ALM) in CRM / Request responsibility in ALM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solidFill>
                      <a:srgbClr val="00B388"/>
                    </a:solidFill>
                  </a:tcPr>
                </a:tc>
                <a:tc>
                  <a:txBody>
                    <a:bodyPr/>
                    <a:lstStyle/>
                    <a:p>
                      <a:pPr marL="0" marR="0">
                        <a:spcBef>
                          <a:spcPts val="0"/>
                        </a:spcBef>
                        <a:spcAft>
                          <a:spcPts val="0"/>
                        </a:spcAft>
                      </a:pPr>
                      <a:r>
                        <a:rPr lang="en-US" sz="1800">
                          <a:effectLst/>
                        </a:rPr>
                        <a:t>Forwarded</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In External Processing</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a:effectLst/>
                        </a:rPr>
                        <a:t>/(No change)</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c>
                  <a:txBody>
                    <a:bodyPr/>
                    <a:lstStyle/>
                    <a:p>
                      <a:pPr marL="0" marR="0">
                        <a:spcBef>
                          <a:spcPts val="0"/>
                        </a:spcBef>
                        <a:spcAft>
                          <a:spcPts val="0"/>
                        </a:spcAft>
                      </a:pPr>
                      <a:r>
                        <a:rPr lang="en-US" sz="1800" dirty="0">
                          <a:effectLst/>
                        </a:rPr>
                        <a:t>Solution Manager -&gt; Quality Center</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1943" marR="61943" marT="0" marB="0"/>
                </a:tc>
              </a:tr>
            </a:tbl>
          </a:graphicData>
        </a:graphic>
      </p:graphicFrame>
    </p:spTree>
    <p:extLst>
      <p:ext uri="{BB962C8B-B14F-4D97-AF65-F5344CB8AC3E}">
        <p14:creationId xmlns:p14="http://schemas.microsoft.com/office/powerpoint/2010/main" val="158273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290637" y="3771900"/>
            <a:ext cx="8620125" cy="3086100"/>
          </a:xfrm>
          <a:prstGeom prst="rect">
            <a:avLst/>
          </a:prstGeom>
        </p:spPr>
      </p:pic>
      <p:pic>
        <p:nvPicPr>
          <p:cNvPr id="4" name="Picture 3"/>
          <p:cNvPicPr>
            <a:picLocks noChangeAspect="1"/>
          </p:cNvPicPr>
          <p:nvPr/>
        </p:nvPicPr>
        <p:blipFill>
          <a:blip r:embed="rId3"/>
          <a:stretch>
            <a:fillRect/>
          </a:stretch>
        </p:blipFill>
        <p:spPr>
          <a:xfrm>
            <a:off x="1223181" y="1378744"/>
            <a:ext cx="9610725" cy="2705100"/>
          </a:xfrm>
          <a:prstGeom prst="rect">
            <a:avLst/>
          </a:prstGeom>
        </p:spPr>
      </p:pic>
    </p:spTree>
    <p:extLst>
      <p:ext uri="{BB962C8B-B14F-4D97-AF65-F5344CB8AC3E}">
        <p14:creationId xmlns:p14="http://schemas.microsoft.com/office/powerpoint/2010/main" val="317320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 behavior</a:t>
            </a:r>
          </a:p>
        </p:txBody>
      </p:sp>
      <p:sp>
        <p:nvSpPr>
          <p:cNvPr id="3" name="Content Placeholder 2"/>
          <p:cNvSpPr>
            <a:spLocks noGrp="1"/>
          </p:cNvSpPr>
          <p:nvPr>
            <p:ph idx="1"/>
          </p:nvPr>
        </p:nvSpPr>
        <p:spPr/>
        <p:txBody>
          <a:bodyPr/>
          <a:lstStyle/>
          <a:p>
            <a:r>
              <a:rPr lang="en-US" dirty="0" smtClean="0"/>
              <a:t>In </a:t>
            </a:r>
            <a:r>
              <a:rPr lang="en-US" dirty="0" err="1" smtClean="0"/>
              <a:t>SolMan</a:t>
            </a:r>
            <a:r>
              <a:rPr lang="en-US" dirty="0" smtClean="0"/>
              <a:t> 7.1</a:t>
            </a:r>
          </a:p>
          <a:p>
            <a:r>
              <a:rPr lang="en-US" dirty="0" smtClean="0"/>
              <a:t>In sap side, request responsibility, add description, refresh in </a:t>
            </a:r>
            <a:r>
              <a:rPr lang="en-US" dirty="0" err="1" smtClean="0"/>
              <a:t>Alm</a:t>
            </a:r>
            <a:r>
              <a:rPr lang="en-US" dirty="0" smtClean="0"/>
              <a:t> ,get updated. (also updated field like </a:t>
            </a:r>
            <a:r>
              <a:rPr lang="en-US" dirty="0" err="1" smtClean="0"/>
              <a:t>sm</a:t>
            </a:r>
            <a:r>
              <a:rPr lang="en-US" dirty="0" smtClean="0"/>
              <a:t> client, severity)</a:t>
            </a:r>
          </a:p>
          <a:p>
            <a:pPr lvl="1"/>
            <a:r>
              <a:rPr lang="en-US" dirty="0" smtClean="0"/>
              <a:t>Click sync, the responsibility will not change</a:t>
            </a:r>
            <a:endParaRPr lang="en-US" dirty="0"/>
          </a:p>
        </p:txBody>
      </p:sp>
    </p:spTree>
    <p:extLst>
      <p:ext uri="{BB962C8B-B14F-4D97-AF65-F5344CB8AC3E}">
        <p14:creationId xmlns:p14="http://schemas.microsoft.com/office/powerpoint/2010/main" val="181673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BPCA – Business Process Change Analyzer</a:t>
            </a:r>
            <a:endParaRPr lang="en-US" dirty="0"/>
          </a:p>
        </p:txBody>
      </p:sp>
      <p:pic>
        <p:nvPicPr>
          <p:cNvPr id="4" name="Content Placeholder 3"/>
          <p:cNvPicPr>
            <a:picLocks noGrp="1" noChangeAspect="1"/>
          </p:cNvPicPr>
          <p:nvPr>
            <p:ph idx="1"/>
          </p:nvPr>
        </p:nvPicPr>
        <p:blipFill>
          <a:blip r:embed="rId3"/>
          <a:stretch>
            <a:fillRect/>
          </a:stretch>
        </p:blipFill>
        <p:spPr>
          <a:xfrm>
            <a:off x="1318001" y="1524000"/>
            <a:ext cx="9552822" cy="4572000"/>
          </a:xfrm>
          <a:prstGeom prst="rect">
            <a:avLst/>
          </a:prstGeom>
        </p:spPr>
      </p:pic>
    </p:spTree>
    <p:extLst>
      <p:ext uri="{BB962C8B-B14F-4D97-AF65-F5344CB8AC3E}">
        <p14:creationId xmlns:p14="http://schemas.microsoft.com/office/powerpoint/2010/main" val="54558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 Sync defect status</a:t>
            </a:r>
            <a:endParaRPr lang="en-US" dirty="0"/>
          </a:p>
        </p:txBody>
      </p:sp>
      <p:sp>
        <p:nvSpPr>
          <p:cNvPr id="4" name="Content Placeholder 3"/>
          <p:cNvSpPr>
            <a:spLocks noGrp="1"/>
          </p:cNvSpPr>
          <p:nvPr>
            <p:ph idx="1"/>
          </p:nvPr>
        </p:nvSpPr>
        <p:spPr>
          <a:xfrm>
            <a:off x="609441" y="1557727"/>
            <a:ext cx="2312504" cy="4571999"/>
          </a:xfrm>
        </p:spPr>
        <p:txBody>
          <a:bodyPr/>
          <a:lstStyle/>
          <a:p>
            <a:pPr>
              <a:buFont typeface="Wingdings" panose="05000000000000000000" pitchFamily="2" charset="2"/>
              <a:buChar char="§"/>
            </a:pPr>
            <a:r>
              <a:rPr lang="en-US" dirty="0" smtClean="0"/>
              <a:t>Field Mapping</a:t>
            </a:r>
          </a:p>
          <a:p>
            <a:pPr>
              <a:buFont typeface="Wingdings" panose="05000000000000000000" pitchFamily="2" charset="2"/>
              <a:buChar char="§"/>
            </a:pPr>
            <a:r>
              <a:rPr lang="en-US" dirty="0" smtClean="0"/>
              <a:t>Sync</a:t>
            </a:r>
          </a:p>
          <a:p>
            <a:pPr>
              <a:buFont typeface="Wingdings" panose="05000000000000000000" pitchFamily="2" charset="2"/>
              <a:buChar char="§"/>
            </a:pPr>
            <a:r>
              <a:rPr lang="en-US" dirty="0" smtClean="0"/>
              <a:t>Assign responsibility</a:t>
            </a:r>
          </a:p>
          <a:p>
            <a:pPr>
              <a:buFont typeface="Wingdings" panose="05000000000000000000" pitchFamily="2" charset="2"/>
              <a:buChar char="§"/>
            </a:pPr>
            <a:r>
              <a:rPr lang="en-US" dirty="0" smtClean="0"/>
              <a:t>Propose solution</a:t>
            </a:r>
          </a:p>
          <a:p>
            <a:pPr>
              <a:buFont typeface="Wingdings" panose="05000000000000000000" pitchFamily="2" charset="2"/>
              <a:buChar char="§"/>
            </a:pPr>
            <a:r>
              <a:rPr lang="en-US" dirty="0" smtClean="0"/>
              <a:t>Close</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351081487"/>
              </p:ext>
            </p:extLst>
          </p:nvPr>
        </p:nvGraphicFramePr>
        <p:xfrm>
          <a:off x="3044984" y="1371600"/>
          <a:ext cx="8534400" cy="4944254"/>
        </p:xfrm>
        <a:graphic>
          <a:graphicData uri="http://schemas.openxmlformats.org/drawingml/2006/table">
            <a:tbl>
              <a:tblPr firstRow="1" firstCol="1" bandRow="1">
                <a:tableStyleId>{21E4AEA4-8DFA-4A89-87EB-49C32662AFE0}</a:tableStyleId>
              </a:tblPr>
              <a:tblGrid>
                <a:gridCol w="2619639"/>
                <a:gridCol w="1440116"/>
                <a:gridCol w="1440116"/>
                <a:gridCol w="977221"/>
                <a:gridCol w="2057308"/>
              </a:tblGrid>
              <a:tr h="677054">
                <a:tc>
                  <a:txBody>
                    <a:bodyPr/>
                    <a:lstStyle/>
                    <a:p>
                      <a:pPr marL="0" marR="0" algn="ctr">
                        <a:spcBef>
                          <a:spcPts val="0"/>
                        </a:spcBef>
                        <a:spcAft>
                          <a:spcPts val="0"/>
                        </a:spcAft>
                      </a:pPr>
                      <a:r>
                        <a:rPr lang="en-US" sz="1400" dirty="0">
                          <a:effectLst/>
                        </a:rPr>
                        <a:t>Action</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dirty="0">
                          <a:effectLst/>
                        </a:rPr>
                        <a:t>Details Status in CRM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dirty="0">
                          <a:effectLst/>
                        </a:rPr>
                        <a:t>External Help Desk - Interface Status in CRM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a:effectLst/>
                        </a:rPr>
                        <a:t>Status in ALM</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dirty="0">
                          <a:effectLst/>
                        </a:rPr>
                        <a:t>Responsible System in ALM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r>
              <a:tr h="426720">
                <a:tc>
                  <a:txBody>
                    <a:bodyPr/>
                    <a:lstStyle/>
                    <a:p>
                      <a:pPr marL="0" marR="0">
                        <a:spcBef>
                          <a:spcPts val="0"/>
                        </a:spcBef>
                        <a:spcAft>
                          <a:spcPts val="0"/>
                        </a:spcAft>
                      </a:pPr>
                      <a:r>
                        <a:rPr lang="en-US" sz="1400" dirty="0">
                          <a:effectLst/>
                        </a:rPr>
                        <a:t>Create a defect in ALM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dirty="0">
                          <a:effectLst/>
                        </a:rPr>
                        <a:t>Forwarded</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In External Processing</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New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Quality Center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r>
              <a:tr h="426720">
                <a:tc>
                  <a:txBody>
                    <a:bodyPr/>
                    <a:lstStyle/>
                    <a:p>
                      <a:pPr marL="0" marR="0">
                        <a:spcBef>
                          <a:spcPts val="0"/>
                        </a:spcBef>
                        <a:spcAft>
                          <a:spcPts val="0"/>
                        </a:spcAft>
                      </a:pPr>
                      <a:r>
                        <a:rPr lang="en-US" sz="1400" dirty="0">
                          <a:effectLst/>
                        </a:rPr>
                        <a:t>Assign responsibility to CRM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a:effectLst/>
                        </a:rPr>
                        <a:t>Received from HPQC</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dirty="0">
                          <a:effectLst/>
                        </a:rPr>
                        <a:t>In Internal Processing</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dirty="0">
                          <a:effectLst/>
                        </a:rPr>
                        <a:t>/(No change)</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Quality Center -&gt; Solution Manager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r>
              <a:tr h="426720">
                <a:tc>
                  <a:txBody>
                    <a:bodyPr/>
                    <a:lstStyle/>
                    <a:p>
                      <a:pPr marL="0" marR="0">
                        <a:spcBef>
                          <a:spcPts val="0"/>
                        </a:spcBef>
                        <a:spcAft>
                          <a:spcPts val="0"/>
                        </a:spcAft>
                      </a:pPr>
                      <a:r>
                        <a:rPr lang="en-US" sz="1400">
                          <a:effectLst/>
                        </a:rPr>
                        <a:t>Request responsibility in CRM</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dirty="0">
                          <a:effectLst/>
                        </a:rPr>
                        <a:t>In Process</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In Internal Processing</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/(No change)</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Quality Center -&gt; Solution Manager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r>
              <a:tr h="426720">
                <a:tc>
                  <a:txBody>
                    <a:bodyPr/>
                    <a:lstStyle/>
                    <a:p>
                      <a:pPr marL="0" marR="0">
                        <a:spcBef>
                          <a:spcPts val="0"/>
                        </a:spcBef>
                        <a:spcAft>
                          <a:spcPts val="0"/>
                        </a:spcAft>
                      </a:pPr>
                      <a:r>
                        <a:rPr lang="en-US" sz="1400" dirty="0">
                          <a:effectLst/>
                        </a:rPr>
                        <a:t>Propose Solution in CRM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a:effectLst/>
                        </a:rPr>
                        <a:t>Proposed Solution</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Proposed Solution Sent</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Fixed</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Solution Manager -&gt; Quality Center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r>
              <a:tr h="640080">
                <a:tc>
                  <a:txBody>
                    <a:bodyPr/>
                    <a:lstStyle/>
                    <a:p>
                      <a:pPr marL="0" marR="0">
                        <a:spcBef>
                          <a:spcPts val="0"/>
                        </a:spcBef>
                        <a:spcAft>
                          <a:spcPts val="0"/>
                        </a:spcAft>
                      </a:pPr>
                      <a:r>
                        <a:rPr lang="en-US" sz="1400" dirty="0">
                          <a:effectLst/>
                        </a:rPr>
                        <a:t>Close defect in ALM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dirty="0" smtClean="0">
                          <a:effectLst/>
                        </a:rPr>
                        <a:t>Confirmed (will be Closed in 7.2)</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dirty="0">
                          <a:effectLst/>
                        </a:rPr>
                        <a:t>Closed</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Closed</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/(No change) Quality Center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r>
              <a:tr h="640080">
                <a:tc>
                  <a:txBody>
                    <a:bodyPr/>
                    <a:lstStyle/>
                    <a:p>
                      <a:pPr marL="0" marR="0">
                        <a:spcBef>
                          <a:spcPts val="0"/>
                        </a:spcBef>
                        <a:spcAft>
                          <a:spcPts val="0"/>
                        </a:spcAft>
                      </a:pPr>
                      <a:r>
                        <a:rPr lang="en-US" sz="1400" dirty="0">
                          <a:effectLst/>
                        </a:rPr>
                        <a:t>Reopen or Open in ALM </a:t>
                      </a:r>
                    </a:p>
                    <a:p>
                      <a:pPr marL="0" marR="0">
                        <a:spcBef>
                          <a:spcPts val="0"/>
                        </a:spcBef>
                        <a:spcAft>
                          <a:spcPts val="0"/>
                        </a:spcAft>
                      </a:pPr>
                      <a:r>
                        <a:rPr lang="en-US" sz="1400" dirty="0">
                          <a:effectLst/>
                        </a:rPr>
                        <a:t>(will create a new incident in CRM)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dirty="0">
                          <a:effectLst/>
                        </a:rPr>
                        <a:t>Forwarded</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In External Processing</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Reopen / Open</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/(No change) Quality Center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r>
              <a:tr h="213360">
                <a:tc>
                  <a:txBody>
                    <a:bodyPr/>
                    <a:lstStyle/>
                    <a:p>
                      <a:pPr marL="0" marR="0">
                        <a:spcBef>
                          <a:spcPts val="0"/>
                        </a:spcBef>
                        <a:spcAft>
                          <a:spcPts val="0"/>
                        </a:spcAft>
                      </a:pPr>
                      <a:r>
                        <a:rPr lang="en-US" sz="1400">
                          <a:effectLst/>
                        </a:rPr>
                        <a:t>Reject in ALM</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a:effectLst/>
                        </a:rPr>
                        <a:t>/(No change)</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/(No change)</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Rejected</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/(No change)</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r>
              <a:tr h="426720">
                <a:tc>
                  <a:txBody>
                    <a:bodyPr/>
                    <a:lstStyle/>
                    <a:p>
                      <a:pPr marL="0" marR="0">
                        <a:spcBef>
                          <a:spcPts val="0"/>
                        </a:spcBef>
                        <a:spcAft>
                          <a:spcPts val="0"/>
                        </a:spcAft>
                      </a:pPr>
                      <a:r>
                        <a:rPr lang="en-US" sz="1400" dirty="0">
                          <a:effectLst/>
                        </a:rPr>
                        <a:t>Change status to fixed in ALM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dirty="0">
                          <a:effectLst/>
                        </a:rPr>
                        <a:t>/(No change)</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dirty="0">
                          <a:effectLst/>
                        </a:rPr>
                        <a:t>/(No change)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Fixed</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/(No change) Quality Center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r>
              <a:tr h="640080">
                <a:tc>
                  <a:txBody>
                    <a:bodyPr/>
                    <a:lstStyle/>
                    <a:p>
                      <a:pPr marL="0" marR="0">
                        <a:spcBef>
                          <a:spcPts val="0"/>
                        </a:spcBef>
                        <a:spcAft>
                          <a:spcPts val="0"/>
                        </a:spcAft>
                      </a:pPr>
                      <a:r>
                        <a:rPr lang="en-US" sz="1400" dirty="0">
                          <a:effectLst/>
                        </a:rPr>
                        <a:t>Forward to External </a:t>
                      </a:r>
                      <a:r>
                        <a:rPr lang="en-US" sz="1400" dirty="0" smtClean="0">
                          <a:effectLst/>
                        </a:rPr>
                        <a:t>Service </a:t>
                      </a:r>
                      <a:r>
                        <a:rPr lang="en-US" sz="1400" dirty="0">
                          <a:effectLst/>
                        </a:rPr>
                        <a:t>Desk(ALM) in CRM / Request responsibility in ALM</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solidFill>
                      <a:srgbClr val="00B388"/>
                    </a:solidFill>
                  </a:tcPr>
                </a:tc>
                <a:tc>
                  <a:txBody>
                    <a:bodyPr/>
                    <a:lstStyle/>
                    <a:p>
                      <a:pPr marL="0" marR="0">
                        <a:spcBef>
                          <a:spcPts val="0"/>
                        </a:spcBef>
                        <a:spcAft>
                          <a:spcPts val="0"/>
                        </a:spcAft>
                      </a:pPr>
                      <a:r>
                        <a:rPr lang="en-US" sz="1400">
                          <a:effectLst/>
                        </a:rPr>
                        <a:t>Forwarded</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In External Processing</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a:effectLst/>
                        </a:rPr>
                        <a:t>/(No change)</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c>
                  <a:txBody>
                    <a:bodyPr/>
                    <a:lstStyle/>
                    <a:p>
                      <a:pPr marL="0" marR="0">
                        <a:spcBef>
                          <a:spcPts val="0"/>
                        </a:spcBef>
                        <a:spcAft>
                          <a:spcPts val="0"/>
                        </a:spcAft>
                      </a:pPr>
                      <a:r>
                        <a:rPr lang="en-US" sz="1400" dirty="0">
                          <a:effectLst/>
                        </a:rPr>
                        <a:t>Solution Manager -&gt; Quality Center</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8006" marR="48006" marT="0" marB="0"/>
                </a:tc>
              </a:tr>
            </a:tbl>
          </a:graphicData>
        </a:graphic>
      </p:graphicFrame>
    </p:spTree>
    <p:extLst>
      <p:ext uri="{BB962C8B-B14F-4D97-AF65-F5344CB8AC3E}">
        <p14:creationId xmlns:p14="http://schemas.microsoft.com/office/powerpoint/2010/main" val="311812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There are two type:</a:t>
            </a:r>
          </a:p>
          <a:p>
            <a:r>
              <a:rPr lang="en-US" dirty="0" smtClean="0"/>
              <a:t>1. manually create dynamic TBOM for executable</a:t>
            </a:r>
          </a:p>
          <a:p>
            <a:r>
              <a:rPr lang="en-US" dirty="0" smtClean="0"/>
              <a:t>2. static TBOMs</a:t>
            </a:r>
          </a:p>
          <a:p>
            <a:r>
              <a:rPr lang="en-US" dirty="0" smtClean="0"/>
              <a:t>Go to Executable Library to generate TBOM there</a:t>
            </a:r>
          </a:p>
          <a:p>
            <a:pPr lvl="1"/>
            <a:r>
              <a:rPr lang="en-US" dirty="0" smtClean="0"/>
              <a:t>Because it is kind of original place of the executables, other place which reference the executables will inherit the TBOMs</a:t>
            </a:r>
          </a:p>
          <a:p>
            <a:pPr lvl="1"/>
            <a:r>
              <a:rPr lang="en-US" dirty="0" smtClean="0"/>
              <a:t>It is okay to create TBOM for reference, but we suggest to have TBOMs for all executables, then we are more or less happy </a:t>
            </a:r>
            <a:endParaRPr lang="en-US" dirty="0"/>
          </a:p>
          <a:p>
            <a:pPr marL="457200" lvl="1" indent="0">
              <a:buNone/>
            </a:pPr>
            <a:r>
              <a:rPr lang="en-US" sz="1800" dirty="0"/>
              <a:t>Dynamic TBOM: need to be executed, execute tracing </a:t>
            </a:r>
          </a:p>
          <a:p>
            <a:pPr marL="457200" lvl="1" indent="0">
              <a:buNone/>
            </a:pPr>
            <a:r>
              <a:rPr lang="en-US" sz="1800" dirty="0"/>
              <a:t>Static is based on code (static </a:t>
            </a:r>
            <a:r>
              <a:rPr lang="en-US" sz="1800" dirty="0" err="1"/>
              <a:t>infomation</a:t>
            </a:r>
            <a:r>
              <a:rPr lang="en-US" sz="1800" dirty="0"/>
              <a:t>) behind executable</a:t>
            </a:r>
          </a:p>
        </p:txBody>
      </p:sp>
    </p:spTree>
    <p:extLst>
      <p:ext uri="{BB962C8B-B14F-4D97-AF65-F5344CB8AC3E}">
        <p14:creationId xmlns:p14="http://schemas.microsoft.com/office/powerpoint/2010/main" val="246831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a:p>
          <a:p>
            <a:r>
              <a:rPr lang="en-US" dirty="0"/>
              <a:t> Dynamic TBOMs – dynamic TBOMs collect only those objects used by a given transaction during the execution. This means the transaction/process step has to be </a:t>
            </a:r>
            <a:r>
              <a:rPr lang="en-US" dirty="0">
                <a:solidFill>
                  <a:schemeClr val="accent2"/>
                </a:solidFill>
              </a:rPr>
              <a:t>execute</a:t>
            </a:r>
            <a:r>
              <a:rPr lang="en-US" dirty="0"/>
              <a:t>d either automatically or manually to create dynamic TBOMs. Dynamic TBOMs are more granular and accurate and thus can be used to differentiate process step variants (Ex: Create rush order vs Create standard order using VA01 transaction) </a:t>
            </a:r>
          </a:p>
          <a:p>
            <a:r>
              <a:rPr lang="en-US" dirty="0"/>
              <a:t> Semi-Dynamic TBOMs – semi-dynamic TBOMs are created using UPL data (Usage and Procedure Logging) from the production system. It is possible to create these TBOMs from SAP Solution Manager 7.1 SP10. They can be created in a mass fashion using a background job in BPCA. They are accurate as they are based on usage data from production system. But semi-dynamic TBOMs cannot be used to differentiate process step variants. </a:t>
            </a:r>
          </a:p>
          <a:p>
            <a:r>
              <a:rPr lang="en-US" dirty="0"/>
              <a:t> Static TBOMs – static TBOMs are created by just going through the </a:t>
            </a:r>
            <a:r>
              <a:rPr lang="en-US" dirty="0">
                <a:solidFill>
                  <a:schemeClr val="accent2"/>
                </a:solidFill>
              </a:rPr>
              <a:t>source code</a:t>
            </a:r>
            <a:r>
              <a:rPr lang="en-US" dirty="0"/>
              <a:t> scan of a given transaction. They have restriction on the number of levels of such a scan. Thus the static TBOMs are prone to be inaccurate as they will contain objects not used by the customer and sometimes might miss out some objects in the deep levels of the code. They are not recommended to be used for productive usage of BPCA. </a:t>
            </a:r>
          </a:p>
          <a:p>
            <a:endParaRPr lang="en-US" dirty="0"/>
          </a:p>
        </p:txBody>
      </p:sp>
    </p:spTree>
    <p:extLst>
      <p:ext uri="{BB962C8B-B14F-4D97-AF65-F5344CB8AC3E}">
        <p14:creationId xmlns:p14="http://schemas.microsoft.com/office/powerpoint/2010/main" val="12102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way to create TBOM</a:t>
            </a:r>
            <a:endParaRPr lang="en-US" dirty="0"/>
          </a:p>
        </p:txBody>
      </p:sp>
      <p:pic>
        <p:nvPicPr>
          <p:cNvPr id="4" name="Content Placeholder 3"/>
          <p:cNvPicPr>
            <a:picLocks noGrp="1" noChangeAspect="1"/>
          </p:cNvPicPr>
          <p:nvPr>
            <p:ph idx="1"/>
          </p:nvPr>
        </p:nvPicPr>
        <p:blipFill>
          <a:blip r:embed="rId2"/>
          <a:stretch>
            <a:fillRect/>
          </a:stretch>
        </p:blipFill>
        <p:spPr>
          <a:xfrm>
            <a:off x="2468344" y="1524000"/>
            <a:ext cx="7252137" cy="4572000"/>
          </a:xfrm>
          <a:prstGeom prst="rect">
            <a:avLst/>
          </a:prstGeom>
        </p:spPr>
      </p:pic>
    </p:spTree>
    <p:extLst>
      <p:ext uri="{BB962C8B-B14F-4D97-AF65-F5344CB8AC3E}">
        <p14:creationId xmlns:p14="http://schemas.microsoft.com/office/powerpoint/2010/main" val="95739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51075" y="1985962"/>
            <a:ext cx="7686675" cy="3648075"/>
          </a:xfrm>
          <a:prstGeom prst="rect">
            <a:avLst/>
          </a:prstGeom>
        </p:spPr>
      </p:pic>
    </p:spTree>
    <p:extLst>
      <p:ext uri="{BB962C8B-B14F-4D97-AF65-F5344CB8AC3E}">
        <p14:creationId xmlns:p14="http://schemas.microsoft.com/office/powerpoint/2010/main" val="297993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29969" y="1690688"/>
            <a:ext cx="5300888" cy="4351338"/>
          </a:xfrm>
          <a:prstGeom prst="rect">
            <a:avLst/>
          </a:prstGeom>
        </p:spPr>
      </p:pic>
      <p:pic>
        <p:nvPicPr>
          <p:cNvPr id="5" name="Picture 4"/>
          <p:cNvPicPr>
            <a:picLocks noChangeAspect="1"/>
          </p:cNvPicPr>
          <p:nvPr/>
        </p:nvPicPr>
        <p:blipFill>
          <a:blip r:embed="rId3"/>
          <a:stretch>
            <a:fillRect/>
          </a:stretch>
        </p:blipFill>
        <p:spPr>
          <a:xfrm>
            <a:off x="6518066" y="1926938"/>
            <a:ext cx="2228850" cy="485775"/>
          </a:xfrm>
          <a:prstGeom prst="rect">
            <a:avLst/>
          </a:prstGeom>
        </p:spPr>
      </p:pic>
      <p:pic>
        <p:nvPicPr>
          <p:cNvPr id="6" name="Picture 5"/>
          <p:cNvPicPr>
            <a:picLocks noChangeAspect="1"/>
          </p:cNvPicPr>
          <p:nvPr/>
        </p:nvPicPr>
        <p:blipFill>
          <a:blip r:embed="rId4"/>
          <a:stretch>
            <a:fillRect/>
          </a:stretch>
        </p:blipFill>
        <p:spPr>
          <a:xfrm>
            <a:off x="6514159" y="2816667"/>
            <a:ext cx="4876800" cy="3038475"/>
          </a:xfrm>
          <a:prstGeom prst="rect">
            <a:avLst/>
          </a:prstGeom>
        </p:spPr>
      </p:pic>
    </p:spTree>
    <p:extLst>
      <p:ext uri="{BB962C8B-B14F-4D97-AF65-F5344CB8AC3E}">
        <p14:creationId xmlns:p14="http://schemas.microsoft.com/office/powerpoint/2010/main" val="44271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55828" y="207727"/>
            <a:ext cx="4601981" cy="6478899"/>
          </a:xfrm>
          <a:prstGeom prst="rect">
            <a:avLst/>
          </a:prstGeom>
        </p:spPr>
      </p:pic>
      <p:pic>
        <p:nvPicPr>
          <p:cNvPr id="5" name="Picture 4"/>
          <p:cNvPicPr>
            <a:picLocks noChangeAspect="1"/>
          </p:cNvPicPr>
          <p:nvPr/>
        </p:nvPicPr>
        <p:blipFill>
          <a:blip r:embed="rId3"/>
          <a:stretch>
            <a:fillRect/>
          </a:stretch>
        </p:blipFill>
        <p:spPr>
          <a:xfrm>
            <a:off x="183628" y="1421177"/>
            <a:ext cx="6172200" cy="3895725"/>
          </a:xfrm>
          <a:prstGeom prst="rect">
            <a:avLst/>
          </a:prstGeom>
        </p:spPr>
      </p:pic>
    </p:spTree>
    <p:extLst>
      <p:ext uri="{BB962C8B-B14F-4D97-AF65-F5344CB8AC3E}">
        <p14:creationId xmlns:p14="http://schemas.microsoft.com/office/powerpoint/2010/main" val="140946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19462" y="2662237"/>
            <a:ext cx="5553075" cy="1533525"/>
          </a:xfrm>
          <a:prstGeom prst="rect">
            <a:avLst/>
          </a:prstGeom>
        </p:spPr>
      </p:pic>
    </p:spTree>
    <p:extLst>
      <p:ext uri="{BB962C8B-B14F-4D97-AF65-F5344CB8AC3E}">
        <p14:creationId xmlns:p14="http://schemas.microsoft.com/office/powerpoint/2010/main" val="94895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 y="0"/>
            <a:ext cx="11265108" cy="6933353"/>
          </a:xfrm>
          <a:prstGeom prst="rect">
            <a:avLst/>
          </a:prstGeom>
        </p:spPr>
      </p:pic>
    </p:spTree>
    <p:extLst>
      <p:ext uri="{BB962C8B-B14F-4D97-AF65-F5344CB8AC3E}">
        <p14:creationId xmlns:p14="http://schemas.microsoft.com/office/powerpoint/2010/main" val="398081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65162" y="2543175"/>
            <a:ext cx="10858500" cy="2533650"/>
          </a:xfrm>
          <a:prstGeom prst="rect">
            <a:avLst/>
          </a:prstGeom>
        </p:spPr>
      </p:pic>
    </p:spTree>
    <p:extLst>
      <p:ext uri="{BB962C8B-B14F-4D97-AF65-F5344CB8AC3E}">
        <p14:creationId xmlns:p14="http://schemas.microsoft.com/office/powerpoint/2010/main" val="96636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2884487"/>
            <a:ext cx="10020300" cy="3333750"/>
          </a:xfrm>
          <a:prstGeom prst="rect">
            <a:avLst/>
          </a:prstGeom>
        </p:spPr>
      </p:pic>
      <p:pic>
        <p:nvPicPr>
          <p:cNvPr id="4" name="Picture 3"/>
          <p:cNvPicPr>
            <a:picLocks noChangeAspect="1"/>
          </p:cNvPicPr>
          <p:nvPr/>
        </p:nvPicPr>
        <p:blipFill>
          <a:blip r:embed="rId3"/>
          <a:stretch>
            <a:fillRect/>
          </a:stretch>
        </p:blipFill>
        <p:spPr>
          <a:xfrm>
            <a:off x="838200" y="1825625"/>
            <a:ext cx="10344150" cy="923925"/>
          </a:xfrm>
          <a:prstGeom prst="rect">
            <a:avLst/>
          </a:prstGeom>
        </p:spPr>
      </p:pic>
      <p:pic>
        <p:nvPicPr>
          <p:cNvPr id="6" name="Picture 5"/>
          <p:cNvPicPr>
            <a:picLocks noChangeAspect="1"/>
          </p:cNvPicPr>
          <p:nvPr/>
        </p:nvPicPr>
        <p:blipFill>
          <a:blip r:embed="rId4"/>
          <a:stretch>
            <a:fillRect/>
          </a:stretch>
        </p:blipFill>
        <p:spPr>
          <a:xfrm>
            <a:off x="7162800" y="2800350"/>
            <a:ext cx="5029200" cy="4057650"/>
          </a:xfrm>
          <a:prstGeom prst="rect">
            <a:avLst/>
          </a:prstGeom>
        </p:spPr>
      </p:pic>
    </p:spTree>
    <p:extLst>
      <p:ext uri="{BB962C8B-B14F-4D97-AF65-F5344CB8AC3E}">
        <p14:creationId xmlns:p14="http://schemas.microsoft.com/office/powerpoint/2010/main" val="23523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a:t>
            </a:r>
            <a:r>
              <a:rPr lang="en-US" dirty="0" smtClean="0"/>
              <a:t>. Merge and Sync</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Merge: copy tests from child project(</a:t>
            </a:r>
            <a:r>
              <a:rPr lang="en-US" dirty="0" err="1"/>
              <a:t>src</a:t>
            </a:r>
            <a:r>
              <a:rPr lang="en-US" dirty="0"/>
              <a:t>) to master project(</a:t>
            </a:r>
            <a:r>
              <a:rPr lang="en-US" dirty="0" err="1"/>
              <a:t>dest</a:t>
            </a:r>
            <a:r>
              <a:rPr lang="en-US" dirty="0"/>
              <a:t>)</a:t>
            </a:r>
          </a:p>
          <a:p>
            <a:pPr>
              <a:buFont typeface="Wingdings" panose="05000000000000000000" pitchFamily="2" charset="2"/>
              <a:buChar char="§"/>
            </a:pPr>
            <a:r>
              <a:rPr lang="en-US" dirty="0"/>
              <a:t>Sync: copy tests from master project(</a:t>
            </a:r>
            <a:r>
              <a:rPr lang="en-US" dirty="0" err="1"/>
              <a:t>src</a:t>
            </a:r>
            <a:r>
              <a:rPr lang="en-US" dirty="0"/>
              <a:t>) to child project(</a:t>
            </a:r>
            <a:r>
              <a:rPr lang="en-US" dirty="0" err="1"/>
              <a:t>dest</a:t>
            </a:r>
            <a:r>
              <a:rPr lang="en-US" dirty="0"/>
              <a:t>)</a:t>
            </a:r>
          </a:p>
          <a:p>
            <a:endParaRPr lang="en-US" dirty="0"/>
          </a:p>
        </p:txBody>
      </p:sp>
      <p:pic>
        <p:nvPicPr>
          <p:cNvPr id="5" name="Picture 4"/>
          <p:cNvPicPr>
            <a:picLocks noChangeAspect="1"/>
          </p:cNvPicPr>
          <p:nvPr/>
        </p:nvPicPr>
        <p:blipFill rotWithShape="1">
          <a:blip r:embed="rId2"/>
          <a:srcRect l="4604" t="48345" r="-4604" b="8352"/>
          <a:stretch/>
        </p:blipFill>
        <p:spPr>
          <a:xfrm>
            <a:off x="602034" y="2590002"/>
            <a:ext cx="5478905" cy="882869"/>
          </a:xfrm>
          <a:prstGeom prst="rect">
            <a:avLst/>
          </a:prstGeom>
        </p:spPr>
      </p:pic>
      <p:pic>
        <p:nvPicPr>
          <p:cNvPr id="6" name="Picture 5"/>
          <p:cNvPicPr>
            <a:picLocks noChangeAspect="1"/>
          </p:cNvPicPr>
          <p:nvPr/>
        </p:nvPicPr>
        <p:blipFill rotWithShape="1">
          <a:blip r:embed="rId3"/>
          <a:srcRect l="1180"/>
          <a:stretch/>
        </p:blipFill>
        <p:spPr>
          <a:xfrm>
            <a:off x="650081" y="3733799"/>
            <a:ext cx="6184098" cy="2362200"/>
          </a:xfrm>
          <a:prstGeom prst="rect">
            <a:avLst/>
          </a:prstGeom>
        </p:spPr>
      </p:pic>
    </p:spTree>
    <p:extLst>
      <p:ext uri="{BB962C8B-B14F-4D97-AF65-F5344CB8AC3E}">
        <p14:creationId xmlns:p14="http://schemas.microsoft.com/office/powerpoint/2010/main" val="2347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962" y="775495"/>
            <a:ext cx="4400550" cy="2743200"/>
          </a:xfrm>
          <a:prstGeom prst="rect">
            <a:avLst/>
          </a:prstGeom>
        </p:spPr>
      </p:pic>
      <p:pic>
        <p:nvPicPr>
          <p:cNvPr id="5" name="Picture 4"/>
          <p:cNvPicPr>
            <a:picLocks noChangeAspect="1"/>
          </p:cNvPicPr>
          <p:nvPr/>
        </p:nvPicPr>
        <p:blipFill>
          <a:blip r:embed="rId3"/>
          <a:stretch>
            <a:fillRect/>
          </a:stretch>
        </p:blipFill>
        <p:spPr>
          <a:xfrm>
            <a:off x="4400550" y="775495"/>
            <a:ext cx="5467350" cy="3448050"/>
          </a:xfrm>
          <a:prstGeom prst="rect">
            <a:avLst/>
          </a:prstGeom>
        </p:spPr>
      </p:pic>
      <p:pic>
        <p:nvPicPr>
          <p:cNvPr id="6" name="Picture 5"/>
          <p:cNvPicPr>
            <a:picLocks noChangeAspect="1"/>
          </p:cNvPicPr>
          <p:nvPr/>
        </p:nvPicPr>
        <p:blipFill>
          <a:blip r:embed="rId4"/>
          <a:stretch>
            <a:fillRect/>
          </a:stretch>
        </p:blipFill>
        <p:spPr>
          <a:xfrm>
            <a:off x="6435287" y="4291013"/>
            <a:ext cx="4943475" cy="1885950"/>
          </a:xfrm>
          <a:prstGeom prst="rect">
            <a:avLst/>
          </a:prstGeom>
        </p:spPr>
      </p:pic>
    </p:spTree>
    <p:extLst>
      <p:ext uri="{BB962C8B-B14F-4D97-AF65-F5344CB8AC3E}">
        <p14:creationId xmlns:p14="http://schemas.microsoft.com/office/powerpoint/2010/main" val="389913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8200" y="728663"/>
            <a:ext cx="8543925" cy="5448300"/>
          </a:xfrm>
          <a:prstGeom prst="rect">
            <a:avLst/>
          </a:prstGeom>
        </p:spPr>
      </p:pic>
    </p:spTree>
    <p:extLst>
      <p:ext uri="{BB962C8B-B14F-4D97-AF65-F5344CB8AC3E}">
        <p14:creationId xmlns:p14="http://schemas.microsoft.com/office/powerpoint/2010/main" val="31963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676650" y="42862"/>
            <a:ext cx="4838700" cy="6772275"/>
          </a:xfrm>
          <a:prstGeom prst="rect">
            <a:avLst/>
          </a:prstGeom>
        </p:spPr>
      </p:pic>
    </p:spTree>
    <p:extLst>
      <p:ext uri="{BB962C8B-B14F-4D97-AF65-F5344CB8AC3E}">
        <p14:creationId xmlns:p14="http://schemas.microsoft.com/office/powerpoint/2010/main" val="236842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static TBOMs</a:t>
            </a:r>
            <a:endParaRPr lang="en-US" dirty="0"/>
          </a:p>
        </p:txBody>
      </p:sp>
      <p:pic>
        <p:nvPicPr>
          <p:cNvPr id="4" name="Content Placeholder 3"/>
          <p:cNvPicPr>
            <a:picLocks noGrp="1" noChangeAspect="1"/>
          </p:cNvPicPr>
          <p:nvPr>
            <p:ph idx="1"/>
          </p:nvPr>
        </p:nvPicPr>
        <p:blipFill>
          <a:blip r:embed="rId3"/>
          <a:stretch>
            <a:fillRect/>
          </a:stretch>
        </p:blipFill>
        <p:spPr>
          <a:xfrm>
            <a:off x="526174" y="1690688"/>
            <a:ext cx="3467100" cy="1714500"/>
          </a:xfrm>
          <a:prstGeom prst="rect">
            <a:avLst/>
          </a:prstGeom>
        </p:spPr>
      </p:pic>
      <p:pic>
        <p:nvPicPr>
          <p:cNvPr id="5" name="Picture 4"/>
          <p:cNvPicPr>
            <a:picLocks noChangeAspect="1"/>
          </p:cNvPicPr>
          <p:nvPr/>
        </p:nvPicPr>
        <p:blipFill>
          <a:blip r:embed="rId4"/>
          <a:stretch>
            <a:fillRect/>
          </a:stretch>
        </p:blipFill>
        <p:spPr>
          <a:xfrm>
            <a:off x="526174" y="3622620"/>
            <a:ext cx="9991725" cy="2828925"/>
          </a:xfrm>
          <a:prstGeom prst="rect">
            <a:avLst/>
          </a:prstGeom>
        </p:spPr>
      </p:pic>
    </p:spTree>
    <p:extLst>
      <p:ext uri="{BB962C8B-B14F-4D97-AF65-F5344CB8AC3E}">
        <p14:creationId xmlns:p14="http://schemas.microsoft.com/office/powerpoint/2010/main" val="35266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678371" y="146256"/>
            <a:ext cx="8835258" cy="6619363"/>
          </a:xfrm>
          <a:prstGeom prst="rect">
            <a:avLst/>
          </a:prstGeom>
        </p:spPr>
      </p:pic>
    </p:spTree>
    <p:extLst>
      <p:ext uri="{BB962C8B-B14F-4D97-AF65-F5344CB8AC3E}">
        <p14:creationId xmlns:p14="http://schemas.microsoft.com/office/powerpoint/2010/main" val="378028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838201" y="129457"/>
            <a:ext cx="10515600" cy="6641876"/>
          </a:xfrm>
          <a:prstGeom prst="rect">
            <a:avLst/>
          </a:prstGeom>
        </p:spPr>
      </p:pic>
    </p:spTree>
    <p:extLst>
      <p:ext uri="{BB962C8B-B14F-4D97-AF65-F5344CB8AC3E}">
        <p14:creationId xmlns:p14="http://schemas.microsoft.com/office/powerpoint/2010/main" val="124509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After generate TBOM in child branch, if other branch need BPCA then please release the object to production branch</a:t>
            </a:r>
            <a:endParaRPr lang="en-US" dirty="0"/>
          </a:p>
        </p:txBody>
      </p:sp>
    </p:spTree>
    <p:extLst>
      <p:ext uri="{BB962C8B-B14F-4D97-AF65-F5344CB8AC3E}">
        <p14:creationId xmlns:p14="http://schemas.microsoft.com/office/powerpoint/2010/main" val="251273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BPCA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517272" y="22123"/>
            <a:ext cx="8062111" cy="6799006"/>
          </a:xfrm>
          <a:prstGeom prst="rect">
            <a:avLst/>
          </a:prstGeom>
        </p:spPr>
      </p:pic>
    </p:spTree>
    <p:extLst>
      <p:ext uri="{BB962C8B-B14F-4D97-AF65-F5344CB8AC3E}">
        <p14:creationId xmlns:p14="http://schemas.microsoft.com/office/powerpoint/2010/main" val="8173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ltLang="zh-CN" dirty="0" smtClean="0"/>
              <a:t>TBOM is created on original executable in Libraries</a:t>
            </a:r>
          </a:p>
          <a:p>
            <a:r>
              <a:rPr lang="en-US" altLang="zh-CN" dirty="0" smtClean="0"/>
              <a:t>Those Business Process Step is reference of original executable</a:t>
            </a:r>
          </a:p>
          <a:p>
            <a:r>
              <a:rPr lang="en-US" altLang="zh-CN" dirty="0" smtClean="0"/>
              <a:t>If select on “Exclude used executable and process step originals”, those TBOM in Libraries will not be analysis and not sure in result, and only show those reference</a:t>
            </a:r>
            <a:endParaRPr lang="en-US" dirty="0"/>
          </a:p>
        </p:txBody>
      </p:sp>
      <p:pic>
        <p:nvPicPr>
          <p:cNvPr id="4" name="Picture 3"/>
          <p:cNvPicPr>
            <a:picLocks noChangeAspect="1"/>
          </p:cNvPicPr>
          <p:nvPr/>
        </p:nvPicPr>
        <p:blipFill>
          <a:blip r:embed="rId3"/>
          <a:stretch>
            <a:fillRect/>
          </a:stretch>
        </p:blipFill>
        <p:spPr>
          <a:xfrm>
            <a:off x="7839382" y="519236"/>
            <a:ext cx="4152900" cy="1809750"/>
          </a:xfrm>
          <a:prstGeom prst="rect">
            <a:avLst/>
          </a:prstGeom>
        </p:spPr>
      </p:pic>
      <p:pic>
        <p:nvPicPr>
          <p:cNvPr id="5" name="Picture 4"/>
          <p:cNvPicPr>
            <a:picLocks noChangeAspect="1"/>
          </p:cNvPicPr>
          <p:nvPr/>
        </p:nvPicPr>
        <p:blipFill>
          <a:blip r:embed="rId4"/>
          <a:stretch>
            <a:fillRect/>
          </a:stretch>
        </p:blipFill>
        <p:spPr>
          <a:xfrm>
            <a:off x="1791930" y="3531860"/>
            <a:ext cx="9917522" cy="3168669"/>
          </a:xfrm>
          <a:prstGeom prst="rect">
            <a:avLst/>
          </a:prstGeom>
        </p:spPr>
      </p:pic>
    </p:spTree>
    <p:extLst>
      <p:ext uri="{BB962C8B-B14F-4D97-AF65-F5344CB8AC3E}">
        <p14:creationId xmlns:p14="http://schemas.microsoft.com/office/powerpoint/2010/main" val="53262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Additive vs Exclusive</a:t>
            </a:r>
            <a:endParaRPr lang="en-US" dirty="0"/>
          </a:p>
        </p:txBody>
      </p:sp>
      <p:sp>
        <p:nvSpPr>
          <p:cNvPr id="3" name="Content Placeholder 2"/>
          <p:cNvSpPr>
            <a:spLocks noGrp="1"/>
          </p:cNvSpPr>
          <p:nvPr>
            <p:ph idx="1"/>
          </p:nvPr>
        </p:nvSpPr>
        <p:spPr/>
        <p:txBody>
          <a:bodyPr/>
          <a:lstStyle/>
          <a:p>
            <a:r>
              <a:rPr lang="en-US" dirty="0" smtClean="0"/>
              <a:t>The “test case assignment type” of </a:t>
            </a:r>
            <a:r>
              <a:rPr lang="en-US" u="sng" dirty="0" smtClean="0"/>
              <a:t>reference</a:t>
            </a:r>
            <a:r>
              <a:rPr lang="en-US" dirty="0" smtClean="0"/>
              <a:t> executable is “Exclusive” by default which means that the reference executable will not inherit the test case which is linked with </a:t>
            </a:r>
            <a:r>
              <a:rPr lang="en-US" u="sng" dirty="0" smtClean="0"/>
              <a:t>original</a:t>
            </a:r>
            <a:r>
              <a:rPr lang="en-US" dirty="0" smtClean="0"/>
              <a:t> executable in library, so when creating test plan only match the test linked with </a:t>
            </a:r>
            <a:r>
              <a:rPr lang="en-US" altLang="zh-CN" dirty="0" smtClean="0"/>
              <a:t>business process step itself</a:t>
            </a:r>
            <a:endParaRPr lang="en-US" dirty="0"/>
          </a:p>
        </p:txBody>
      </p:sp>
      <p:pic>
        <p:nvPicPr>
          <p:cNvPr id="5" name="Picture 4"/>
          <p:cNvPicPr>
            <a:picLocks noChangeAspect="1"/>
          </p:cNvPicPr>
          <p:nvPr/>
        </p:nvPicPr>
        <p:blipFill>
          <a:blip r:embed="rId3"/>
          <a:stretch>
            <a:fillRect/>
          </a:stretch>
        </p:blipFill>
        <p:spPr>
          <a:xfrm>
            <a:off x="3487994" y="2325047"/>
            <a:ext cx="8704006" cy="4532953"/>
          </a:xfrm>
          <a:prstGeom prst="rect">
            <a:avLst/>
          </a:prstGeom>
        </p:spPr>
      </p:pic>
      <p:pic>
        <p:nvPicPr>
          <p:cNvPr id="6" name="Picture 5"/>
          <p:cNvPicPr>
            <a:picLocks noChangeAspect="1"/>
          </p:cNvPicPr>
          <p:nvPr/>
        </p:nvPicPr>
        <p:blipFill>
          <a:blip r:embed="rId4"/>
          <a:stretch>
            <a:fillRect/>
          </a:stretch>
        </p:blipFill>
        <p:spPr>
          <a:xfrm>
            <a:off x="501444" y="3330196"/>
            <a:ext cx="5142271" cy="1783499"/>
          </a:xfrm>
          <a:prstGeom prst="rect">
            <a:avLst/>
          </a:prstGeom>
        </p:spPr>
      </p:pic>
    </p:spTree>
    <p:extLst>
      <p:ext uri="{BB962C8B-B14F-4D97-AF65-F5344CB8AC3E}">
        <p14:creationId xmlns:p14="http://schemas.microsoft.com/office/powerpoint/2010/main" val="145224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a:t>
            </a:r>
            <a:r>
              <a:rPr lang="en-US" dirty="0" smtClean="0"/>
              <a:t>. BPCA</a:t>
            </a:r>
            <a:endParaRPr lang="en-US" dirty="0"/>
          </a:p>
        </p:txBody>
      </p:sp>
      <p:sp>
        <p:nvSpPr>
          <p:cNvPr id="3" name="Content Placeholder 2"/>
          <p:cNvSpPr>
            <a:spLocks noGrp="1"/>
          </p:cNvSpPr>
          <p:nvPr>
            <p:ph idx="1"/>
          </p:nvPr>
        </p:nvSpPr>
        <p:spPr>
          <a:xfrm>
            <a:off x="609600" y="1524000"/>
            <a:ext cx="3207026" cy="4571999"/>
          </a:xfrm>
        </p:spPr>
        <p:txBody>
          <a:bodyPr/>
          <a:lstStyle/>
          <a:p>
            <a:pPr>
              <a:buFont typeface="Wingdings" panose="05000000000000000000" pitchFamily="2" charset="2"/>
              <a:buChar char="§"/>
            </a:pPr>
            <a:r>
              <a:rPr lang="en-US" dirty="0" smtClean="0"/>
              <a:t>Create TBOM on executables</a:t>
            </a:r>
          </a:p>
          <a:p>
            <a:pPr>
              <a:buFont typeface="Wingdings" panose="05000000000000000000" pitchFamily="2" charset="2"/>
              <a:buChar char="§"/>
            </a:pPr>
            <a:r>
              <a:rPr lang="en-US" dirty="0" smtClean="0"/>
              <a:t>Run BPCA</a:t>
            </a:r>
          </a:p>
          <a:p>
            <a:pPr>
              <a:buFont typeface="Wingdings" panose="05000000000000000000" pitchFamily="2" charset="2"/>
              <a:buChar char="§"/>
            </a:pPr>
            <a:r>
              <a:rPr lang="en-US" dirty="0" smtClean="0"/>
              <a:t>Create Test Plan</a:t>
            </a:r>
          </a:p>
          <a:p>
            <a:pPr>
              <a:buFont typeface="Wingdings" panose="05000000000000000000" pitchFamily="2" charset="2"/>
              <a:buChar char="§"/>
            </a:pPr>
            <a:r>
              <a:rPr lang="en-US" dirty="0" smtClean="0"/>
              <a:t>Extend Test Plan</a:t>
            </a:r>
          </a:p>
          <a:p>
            <a:pPr>
              <a:buFont typeface="Wingdings" panose="05000000000000000000" pitchFamily="2" charset="2"/>
              <a:buChar char="§"/>
            </a:pPr>
            <a:r>
              <a:rPr lang="en-US" dirty="0" smtClean="0"/>
              <a:t>Optimize mode</a:t>
            </a:r>
            <a:endParaRPr lang="en-US" dirty="0"/>
          </a:p>
        </p:txBody>
      </p:sp>
      <p:pic>
        <p:nvPicPr>
          <p:cNvPr id="4" name="Picture 3"/>
          <p:cNvPicPr>
            <a:picLocks noChangeAspect="1"/>
          </p:cNvPicPr>
          <p:nvPr/>
        </p:nvPicPr>
        <p:blipFill rotWithShape="1">
          <a:blip r:embed="rId3"/>
          <a:srcRect t="6477"/>
          <a:stretch/>
        </p:blipFill>
        <p:spPr>
          <a:xfrm>
            <a:off x="3876260" y="427383"/>
            <a:ext cx="8153400" cy="6430617"/>
          </a:xfrm>
          <a:prstGeom prst="rect">
            <a:avLst/>
          </a:prstGeom>
        </p:spPr>
      </p:pic>
    </p:spTree>
    <p:extLst>
      <p:ext uri="{BB962C8B-B14F-4D97-AF65-F5344CB8AC3E}">
        <p14:creationId xmlns:p14="http://schemas.microsoft.com/office/powerpoint/2010/main" val="377900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in type group</a:t>
            </a:r>
            <a:endParaRPr lang="en-US" dirty="0"/>
          </a:p>
        </p:txBody>
      </p:sp>
      <p:sp>
        <p:nvSpPr>
          <p:cNvPr id="3" name="Content Placeholder 2"/>
          <p:cNvSpPr>
            <a:spLocks noGrp="1"/>
          </p:cNvSpPr>
          <p:nvPr>
            <p:ph idx="1"/>
          </p:nvPr>
        </p:nvSpPr>
        <p:spPr/>
        <p:txBody>
          <a:bodyPr/>
          <a:lstStyle/>
          <a:p>
            <a:r>
              <a:rPr lang="en-US" dirty="0" smtClean="0"/>
              <a:t>Can change items in same type together</a:t>
            </a:r>
          </a:p>
          <a:p>
            <a:r>
              <a:rPr lang="en-US" dirty="0" smtClean="0"/>
              <a:t>By setting the type of ref executable to be Additive </a:t>
            </a:r>
          </a:p>
          <a:p>
            <a:pPr marL="228600" lvl="1" indent="0">
              <a:buNone/>
            </a:pPr>
            <a:r>
              <a:rPr lang="en-US" dirty="0" smtClean="0"/>
              <a:t>When creating test plan the test case linked with executable will be add to test plan</a:t>
            </a:r>
            <a:endParaRPr lang="en-US" dirty="0"/>
          </a:p>
        </p:txBody>
      </p:sp>
      <p:pic>
        <p:nvPicPr>
          <p:cNvPr id="4" name="Picture 3"/>
          <p:cNvPicPr>
            <a:picLocks noChangeAspect="1"/>
          </p:cNvPicPr>
          <p:nvPr/>
        </p:nvPicPr>
        <p:blipFill>
          <a:blip r:embed="rId3"/>
          <a:stretch>
            <a:fillRect/>
          </a:stretch>
        </p:blipFill>
        <p:spPr>
          <a:xfrm>
            <a:off x="2544686" y="2651285"/>
            <a:ext cx="9647314" cy="4206715"/>
          </a:xfrm>
          <a:prstGeom prst="rect">
            <a:avLst/>
          </a:prstGeom>
        </p:spPr>
      </p:pic>
      <p:pic>
        <p:nvPicPr>
          <p:cNvPr id="5" name="Picture 4"/>
          <p:cNvPicPr>
            <a:picLocks noChangeAspect="1"/>
          </p:cNvPicPr>
          <p:nvPr/>
        </p:nvPicPr>
        <p:blipFill>
          <a:blip r:embed="rId4"/>
          <a:stretch>
            <a:fillRect/>
          </a:stretch>
        </p:blipFill>
        <p:spPr>
          <a:xfrm>
            <a:off x="5810865" y="0"/>
            <a:ext cx="6381135" cy="2213175"/>
          </a:xfrm>
          <a:prstGeom prst="rect">
            <a:avLst/>
          </a:prstGeom>
        </p:spPr>
      </p:pic>
    </p:spTree>
    <p:extLst>
      <p:ext uri="{BB962C8B-B14F-4D97-AF65-F5344CB8AC3E}">
        <p14:creationId xmlns:p14="http://schemas.microsoft.com/office/powerpoint/2010/main" val="340168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Tool</a:t>
            </a:r>
            <a:endParaRPr lang="en-US" dirty="0"/>
          </a:p>
        </p:txBody>
      </p:sp>
      <p:sp>
        <p:nvSpPr>
          <p:cNvPr id="3" name="Content Placeholder 2"/>
          <p:cNvSpPr>
            <a:spLocks noGrp="1"/>
          </p:cNvSpPr>
          <p:nvPr>
            <p:ph idx="1"/>
          </p:nvPr>
        </p:nvSpPr>
        <p:spPr/>
        <p:txBody>
          <a:bodyPr/>
          <a:lstStyle/>
          <a:p>
            <a:r>
              <a:rPr lang="en-US" dirty="0" smtClean="0"/>
              <a:t>Se54 -&gt; cluster -&gt; </a:t>
            </a:r>
            <a:r>
              <a:rPr lang="en-US" dirty="0"/>
              <a:t>AGS_BPCA_3PTM_TOOL_REGISTRY</a:t>
            </a:r>
          </a:p>
        </p:txBody>
      </p:sp>
    </p:spTree>
    <p:extLst>
      <p:ext uri="{BB962C8B-B14F-4D97-AF65-F5344CB8AC3E}">
        <p14:creationId xmlns:p14="http://schemas.microsoft.com/office/powerpoint/2010/main" val="166524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 Test Priority</a:t>
            </a:r>
            <a:endParaRPr lang="en-US" dirty="0"/>
          </a:p>
        </p:txBody>
      </p:sp>
      <p:pic>
        <p:nvPicPr>
          <p:cNvPr id="4" name="Content Placeholder 3"/>
          <p:cNvPicPr>
            <a:picLocks noGrp="1" noChangeAspect="1"/>
          </p:cNvPicPr>
          <p:nvPr>
            <p:ph idx="1"/>
          </p:nvPr>
        </p:nvPicPr>
        <p:blipFill>
          <a:blip r:embed="rId2"/>
          <a:stretch>
            <a:fillRect/>
          </a:stretch>
        </p:blipFill>
        <p:spPr>
          <a:xfrm>
            <a:off x="609600" y="1934111"/>
            <a:ext cx="10969625" cy="3751777"/>
          </a:xfrm>
          <a:prstGeom prst="rect">
            <a:avLst/>
          </a:prstGeom>
        </p:spPr>
      </p:pic>
    </p:spTree>
    <p:extLst>
      <p:ext uri="{BB962C8B-B14F-4D97-AF65-F5344CB8AC3E}">
        <p14:creationId xmlns:p14="http://schemas.microsoft.com/office/powerpoint/2010/main" val="33088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19112" y="790575"/>
            <a:ext cx="11153775" cy="5276850"/>
          </a:xfrm>
          <a:prstGeom prst="rect">
            <a:avLst/>
          </a:prstGeom>
        </p:spPr>
      </p:pic>
    </p:spTree>
    <p:extLst>
      <p:ext uri="{BB962C8B-B14F-4D97-AF65-F5344CB8AC3E}">
        <p14:creationId xmlns:p14="http://schemas.microsoft.com/office/powerpoint/2010/main" val="421947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78093" y="1524000"/>
            <a:ext cx="9032638" cy="4572000"/>
          </a:xfrm>
          <a:prstGeom prst="rect">
            <a:avLst/>
          </a:prstGeom>
        </p:spPr>
      </p:pic>
    </p:spTree>
    <p:extLst>
      <p:ext uri="{BB962C8B-B14F-4D97-AF65-F5344CB8AC3E}">
        <p14:creationId xmlns:p14="http://schemas.microsoft.com/office/powerpoint/2010/main" val="55125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09600" y="2381152"/>
            <a:ext cx="10969625" cy="2857696"/>
          </a:xfrm>
          <a:prstGeom prst="rect">
            <a:avLst/>
          </a:prstGeom>
        </p:spPr>
      </p:pic>
    </p:spTree>
    <p:extLst>
      <p:ext uri="{BB962C8B-B14F-4D97-AF65-F5344CB8AC3E}">
        <p14:creationId xmlns:p14="http://schemas.microsoft.com/office/powerpoint/2010/main" val="85560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076042" y="1524000"/>
            <a:ext cx="4036741" cy="4572000"/>
          </a:xfrm>
          <a:prstGeom prst="rect">
            <a:avLst/>
          </a:prstGeom>
        </p:spPr>
      </p:pic>
    </p:spTree>
    <p:extLst>
      <p:ext uri="{BB962C8B-B14F-4D97-AF65-F5344CB8AC3E}">
        <p14:creationId xmlns:p14="http://schemas.microsoft.com/office/powerpoint/2010/main" val="180419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15226" y="1524000"/>
            <a:ext cx="6358373" cy="4572000"/>
          </a:xfrm>
          <a:prstGeom prst="rect">
            <a:avLst/>
          </a:prstGeom>
        </p:spPr>
      </p:pic>
    </p:spTree>
    <p:extLst>
      <p:ext uri="{BB962C8B-B14F-4D97-AF65-F5344CB8AC3E}">
        <p14:creationId xmlns:p14="http://schemas.microsoft.com/office/powerpoint/2010/main" val="36856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6830" y="1524000"/>
            <a:ext cx="8515165" cy="4572000"/>
          </a:xfrm>
          <a:prstGeom prst="rect">
            <a:avLst/>
          </a:prstGeom>
        </p:spPr>
      </p:pic>
    </p:spTree>
    <p:extLst>
      <p:ext uri="{BB962C8B-B14F-4D97-AF65-F5344CB8AC3E}">
        <p14:creationId xmlns:p14="http://schemas.microsoft.com/office/powerpoint/2010/main" val="33236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506662"/>
            <a:ext cx="4244607" cy="4351338"/>
          </a:xfrm>
        </p:spPr>
      </p:pic>
      <p:sp>
        <p:nvSpPr>
          <p:cNvPr id="5" name="TextBox 4"/>
          <p:cNvSpPr txBox="1"/>
          <p:nvPr/>
        </p:nvSpPr>
        <p:spPr>
          <a:xfrm>
            <a:off x="792481" y="1828800"/>
            <a:ext cx="3950969" cy="369332"/>
          </a:xfrm>
          <a:prstGeom prst="rect">
            <a:avLst/>
          </a:prstGeom>
          <a:noFill/>
        </p:spPr>
        <p:txBody>
          <a:bodyPr wrap="square" rtlCol="0">
            <a:spAutoFit/>
          </a:bodyPr>
          <a:lstStyle/>
          <a:p>
            <a:r>
              <a:rPr lang="en-US" dirty="0" smtClean="0"/>
              <a:t>1. In solution documentation: </a:t>
            </a:r>
            <a:endParaRPr lang="en-US" dirty="0"/>
          </a:p>
        </p:txBody>
      </p:sp>
      <p:sp>
        <p:nvSpPr>
          <p:cNvPr id="6" name="TextBox 5"/>
          <p:cNvSpPr txBox="1"/>
          <p:nvPr/>
        </p:nvSpPr>
        <p:spPr>
          <a:xfrm>
            <a:off x="5082807" y="3654980"/>
            <a:ext cx="3950969" cy="369332"/>
          </a:xfrm>
          <a:prstGeom prst="rect">
            <a:avLst/>
          </a:prstGeom>
          <a:noFill/>
        </p:spPr>
        <p:txBody>
          <a:bodyPr wrap="square" rtlCol="0">
            <a:spAutoFit/>
          </a:bodyPr>
          <a:lstStyle/>
          <a:p>
            <a:r>
              <a:rPr lang="en-US" dirty="0" smtClean="0"/>
              <a:t>3. In Partner </a:t>
            </a:r>
            <a:r>
              <a:rPr lang="en-US" dirty="0"/>
              <a:t>Test </a:t>
            </a:r>
            <a:r>
              <a:rPr lang="en-US" dirty="0" smtClean="0"/>
              <a:t>Management: </a:t>
            </a:r>
            <a:endParaRPr lang="en-US" dirty="0"/>
          </a:p>
        </p:txBody>
      </p:sp>
      <p:pic>
        <p:nvPicPr>
          <p:cNvPr id="7" name="Picture 6"/>
          <p:cNvPicPr>
            <a:picLocks noChangeAspect="1"/>
          </p:cNvPicPr>
          <p:nvPr/>
        </p:nvPicPr>
        <p:blipFill>
          <a:blip r:embed="rId4"/>
          <a:stretch>
            <a:fillRect/>
          </a:stretch>
        </p:blipFill>
        <p:spPr>
          <a:xfrm>
            <a:off x="5082807" y="4024312"/>
            <a:ext cx="7441693" cy="2833688"/>
          </a:xfrm>
          <a:prstGeom prst="rect">
            <a:avLst/>
          </a:prstGeom>
        </p:spPr>
      </p:pic>
      <p:sp>
        <p:nvSpPr>
          <p:cNvPr id="8" name="TextBox 7"/>
          <p:cNvSpPr txBox="1"/>
          <p:nvPr/>
        </p:nvSpPr>
        <p:spPr>
          <a:xfrm>
            <a:off x="5225682" y="1828800"/>
            <a:ext cx="5423268" cy="646331"/>
          </a:xfrm>
          <a:prstGeom prst="rect">
            <a:avLst/>
          </a:prstGeom>
          <a:noFill/>
        </p:spPr>
        <p:txBody>
          <a:bodyPr wrap="square" rtlCol="0">
            <a:spAutoFit/>
          </a:bodyPr>
          <a:lstStyle/>
          <a:p>
            <a:r>
              <a:rPr lang="en-US" dirty="0" smtClean="0"/>
              <a:t>2. In ALM:</a:t>
            </a:r>
          </a:p>
          <a:p>
            <a:r>
              <a:rPr lang="en-US" dirty="0" smtClean="0"/>
              <a:t>Add the User </a:t>
            </a:r>
            <a:r>
              <a:rPr lang="en-US" dirty="0" err="1" smtClean="0"/>
              <a:t>defimed</a:t>
            </a:r>
            <a:r>
              <a:rPr lang="en-US" dirty="0" smtClean="0"/>
              <a:t> field </a:t>
            </a:r>
            <a:r>
              <a:rPr lang="en-US" smtClean="0"/>
              <a:t>from Customize</a:t>
            </a:r>
            <a:endParaRPr lang="en-US" dirty="0"/>
          </a:p>
        </p:txBody>
      </p:sp>
    </p:spTree>
    <p:extLst>
      <p:ext uri="{BB962C8B-B14F-4D97-AF65-F5344CB8AC3E}">
        <p14:creationId xmlns:p14="http://schemas.microsoft.com/office/powerpoint/2010/main" val="42012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of Validation team in </a:t>
            </a:r>
            <a:r>
              <a:rPr lang="en-US" dirty="0" smtClean="0"/>
              <a:t>SAP for Migration</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7073293"/>
              </p:ext>
            </p:extLst>
          </p:nvPr>
        </p:nvGraphicFramePr>
        <p:xfrm>
          <a:off x="129488" y="1646662"/>
          <a:ext cx="12021170" cy="3855720"/>
        </p:xfrm>
        <a:graphic>
          <a:graphicData uri="http://schemas.openxmlformats.org/drawingml/2006/table">
            <a:tbl>
              <a:tblPr firstRow="1" firstCol="1" bandRow="1">
                <a:tableStyleId>{5C22544A-7EE6-4342-B048-85BDC9FD1C3A}</a:tableStyleId>
              </a:tblPr>
              <a:tblGrid>
                <a:gridCol w="8434871"/>
                <a:gridCol w="3586299"/>
              </a:tblGrid>
              <a:tr h="346118">
                <a:tc>
                  <a:txBody>
                    <a:bodyPr/>
                    <a:lstStyle/>
                    <a:p>
                      <a:pPr marL="0" marR="0">
                        <a:spcBef>
                          <a:spcPts val="0"/>
                        </a:spcBef>
                        <a:spcAft>
                          <a:spcPts val="0"/>
                        </a:spcAft>
                      </a:pPr>
                      <a:r>
                        <a:rPr lang="en-US" sz="2300" dirty="0">
                          <a:effectLst/>
                        </a:rPr>
                        <a:t>Operation</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a:effectLst/>
                        </a:rPr>
                        <a:t>Status</a:t>
                      </a:r>
                      <a:endParaRPr lang="en-US" sz="240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r h="346118">
                <a:tc>
                  <a:txBody>
                    <a:bodyPr/>
                    <a:lstStyle/>
                    <a:p>
                      <a:pPr marL="0" marR="0">
                        <a:spcBef>
                          <a:spcPts val="0"/>
                        </a:spcBef>
                        <a:spcAft>
                          <a:spcPts val="0"/>
                        </a:spcAft>
                      </a:pPr>
                      <a:r>
                        <a:rPr lang="en-US" sz="2300" dirty="0">
                          <a:effectLst/>
                        </a:rPr>
                        <a:t>Setup Solution Manager 7.1 SP14</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dirty="0">
                          <a:effectLst/>
                        </a:rPr>
                        <a:t>Yes</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r h="346118">
                <a:tc>
                  <a:txBody>
                    <a:bodyPr/>
                    <a:lstStyle/>
                    <a:p>
                      <a:pPr marL="0" marR="0">
                        <a:spcBef>
                          <a:spcPts val="0"/>
                        </a:spcBef>
                        <a:spcAft>
                          <a:spcPts val="0"/>
                        </a:spcAft>
                      </a:pPr>
                      <a:r>
                        <a:rPr lang="en-US" sz="2300" dirty="0">
                          <a:effectLst/>
                        </a:rPr>
                        <a:t>Setup HP ALM 12.50</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dirty="0">
                          <a:effectLst/>
                        </a:rPr>
                        <a:t>Yes</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r h="346118">
                <a:tc>
                  <a:txBody>
                    <a:bodyPr/>
                    <a:lstStyle/>
                    <a:p>
                      <a:pPr marL="0" marR="0">
                        <a:spcBef>
                          <a:spcPts val="0"/>
                        </a:spcBef>
                        <a:spcAft>
                          <a:spcPts val="0"/>
                        </a:spcAft>
                      </a:pPr>
                      <a:r>
                        <a:rPr lang="en-US" sz="2300">
                          <a:effectLst/>
                        </a:rPr>
                        <a:t>Association the SOLAR projects to HP ALM Project</a:t>
                      </a:r>
                      <a:endParaRPr lang="en-US" sz="240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dirty="0">
                          <a:effectLst/>
                        </a:rPr>
                        <a:t>Yes</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r h="346118">
                <a:tc>
                  <a:txBody>
                    <a:bodyPr/>
                    <a:lstStyle/>
                    <a:p>
                      <a:pPr marL="0" marR="0">
                        <a:spcBef>
                          <a:spcPts val="0"/>
                        </a:spcBef>
                        <a:spcAft>
                          <a:spcPts val="0"/>
                        </a:spcAft>
                      </a:pPr>
                      <a:r>
                        <a:rPr lang="en-US" sz="2300">
                          <a:effectLst/>
                        </a:rPr>
                        <a:t>Push the blueprint</a:t>
                      </a:r>
                      <a:endParaRPr lang="en-US" sz="240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dirty="0">
                          <a:effectLst/>
                        </a:rPr>
                        <a:t>Yes</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r h="346118">
                <a:tc>
                  <a:txBody>
                    <a:bodyPr/>
                    <a:lstStyle/>
                    <a:p>
                      <a:pPr marL="0" marR="0">
                        <a:spcBef>
                          <a:spcPts val="0"/>
                        </a:spcBef>
                        <a:spcAft>
                          <a:spcPts val="0"/>
                        </a:spcAft>
                      </a:pPr>
                      <a:r>
                        <a:rPr lang="en-US" sz="2300">
                          <a:effectLst/>
                        </a:rPr>
                        <a:t>Upgrade the Solution Manager system to 7.2 SP03</a:t>
                      </a:r>
                      <a:endParaRPr lang="en-US" sz="240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dirty="0">
                          <a:effectLst/>
                        </a:rPr>
                        <a:t>Yes</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r h="346118">
                <a:tc>
                  <a:txBody>
                    <a:bodyPr/>
                    <a:lstStyle/>
                    <a:p>
                      <a:pPr marL="0" marR="0">
                        <a:spcBef>
                          <a:spcPts val="0"/>
                        </a:spcBef>
                        <a:spcAft>
                          <a:spcPts val="0"/>
                        </a:spcAft>
                      </a:pPr>
                      <a:r>
                        <a:rPr lang="en-US" sz="2300" dirty="0">
                          <a:effectLst/>
                        </a:rPr>
                        <a:t>Run the Solution Documentation Content Activation (GP1 and GP2)</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dirty="0">
                          <a:effectLst/>
                        </a:rPr>
                        <a:t>It will be done by Today</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r h="346118">
                <a:tc>
                  <a:txBody>
                    <a:bodyPr/>
                    <a:lstStyle/>
                    <a:p>
                      <a:pPr marL="0" marR="0">
                        <a:spcBef>
                          <a:spcPts val="0"/>
                        </a:spcBef>
                        <a:spcAft>
                          <a:spcPts val="0"/>
                        </a:spcAft>
                      </a:pPr>
                      <a:r>
                        <a:rPr lang="en-US" sz="2300" dirty="0">
                          <a:effectLst/>
                        </a:rPr>
                        <a:t>Setup the new Adapter &amp; do an association </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dirty="0">
                          <a:effectLst/>
                        </a:rPr>
                        <a:t>No</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r h="346118">
                <a:tc>
                  <a:txBody>
                    <a:bodyPr/>
                    <a:lstStyle/>
                    <a:p>
                      <a:pPr marL="0" marR="0">
                        <a:spcBef>
                          <a:spcPts val="0"/>
                        </a:spcBef>
                        <a:spcAft>
                          <a:spcPts val="0"/>
                        </a:spcAft>
                      </a:pPr>
                      <a:r>
                        <a:rPr lang="en-US" sz="2300" dirty="0">
                          <a:effectLst/>
                        </a:rPr>
                        <a:t>Test the Adapter Content Activation (GP3)</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dirty="0">
                          <a:effectLst/>
                        </a:rPr>
                        <a:t>No</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r h="346118">
                <a:tc>
                  <a:txBody>
                    <a:bodyPr/>
                    <a:lstStyle/>
                    <a:p>
                      <a:pPr marL="342900" marR="0" lvl="0" indent="-342900">
                        <a:spcBef>
                          <a:spcPts val="0"/>
                        </a:spcBef>
                        <a:spcAft>
                          <a:spcPts val="0"/>
                        </a:spcAft>
                        <a:buFont typeface="Wingdings" panose="05000000000000000000" pitchFamily="2" charset="2"/>
                        <a:buChar char=""/>
                      </a:pPr>
                      <a:r>
                        <a:rPr lang="en-US" sz="2300">
                          <a:effectLst/>
                        </a:rPr>
                        <a:t>To do this we need HP ALM 12.53 Patch 1</a:t>
                      </a:r>
                      <a:endParaRPr lang="en-US" sz="2400">
                        <a:effectLst/>
                        <a:latin typeface="SimSun" panose="02010600030101010101" pitchFamily="2" charset="-122"/>
                        <a:ea typeface="Calibri" panose="020F0502020204030204" pitchFamily="34" charset="0"/>
                        <a:cs typeface="Times New Roman" panose="02020603050405020304" pitchFamily="18" charset="0"/>
                      </a:endParaRPr>
                    </a:p>
                  </a:txBody>
                  <a:tcPr marL="138824" marR="138824" marT="0" marB="0"/>
                </a:tc>
                <a:tc>
                  <a:txBody>
                    <a:bodyPr/>
                    <a:lstStyle/>
                    <a:p>
                      <a:pPr marL="0" marR="0">
                        <a:spcBef>
                          <a:spcPts val="0"/>
                        </a:spcBef>
                        <a:spcAft>
                          <a:spcPts val="0"/>
                        </a:spcAft>
                      </a:pPr>
                      <a:r>
                        <a:rPr lang="en-US" sz="2300" dirty="0">
                          <a:effectLst/>
                        </a:rPr>
                        <a:t> </a:t>
                      </a:r>
                      <a:endParaRPr lang="en-US" sz="2400" dirty="0">
                        <a:effectLst/>
                        <a:latin typeface="SimSun" panose="02010600030101010101" pitchFamily="2" charset="-122"/>
                        <a:ea typeface="SimSun" panose="02010600030101010101" pitchFamily="2" charset="-122"/>
                        <a:cs typeface="Times New Roman" panose="02020603050405020304" pitchFamily="18" charset="0"/>
                      </a:endParaRPr>
                    </a:p>
                  </a:txBody>
                  <a:tcPr marL="138824" marR="138824" marT="0" marB="0"/>
                </a:tc>
              </a:tr>
            </a:tbl>
          </a:graphicData>
        </a:graphic>
      </p:graphicFrame>
    </p:spTree>
    <p:extLst>
      <p:ext uri="{BB962C8B-B14F-4D97-AF65-F5344CB8AC3E}">
        <p14:creationId xmlns:p14="http://schemas.microsoft.com/office/powerpoint/2010/main" val="122396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UDF</a:t>
            </a:r>
            <a:endParaRPr lang="en-US" dirty="0"/>
          </a:p>
        </p:txBody>
      </p:sp>
      <p:pic>
        <p:nvPicPr>
          <p:cNvPr id="4" name="Content Placeholder 3"/>
          <p:cNvPicPr>
            <a:picLocks noGrp="1" noChangeAspect="1"/>
          </p:cNvPicPr>
          <p:nvPr>
            <p:ph idx="1"/>
          </p:nvPr>
        </p:nvPicPr>
        <p:blipFill>
          <a:blip r:embed="rId3"/>
          <a:stretch>
            <a:fillRect/>
          </a:stretch>
        </p:blipFill>
        <p:spPr>
          <a:xfrm>
            <a:off x="965966" y="1171463"/>
            <a:ext cx="9734550" cy="2733675"/>
          </a:xfrm>
          <a:prstGeom prst="rect">
            <a:avLst/>
          </a:prstGeom>
        </p:spPr>
      </p:pic>
      <p:pic>
        <p:nvPicPr>
          <p:cNvPr id="5" name="Picture 4"/>
          <p:cNvPicPr>
            <a:picLocks noChangeAspect="1"/>
          </p:cNvPicPr>
          <p:nvPr/>
        </p:nvPicPr>
        <p:blipFill>
          <a:blip r:embed="rId4"/>
          <a:stretch>
            <a:fillRect/>
          </a:stretch>
        </p:blipFill>
        <p:spPr>
          <a:xfrm>
            <a:off x="965966" y="3905138"/>
            <a:ext cx="9515475" cy="2924175"/>
          </a:xfrm>
          <a:prstGeom prst="rect">
            <a:avLst/>
          </a:prstGeom>
        </p:spPr>
      </p:pic>
      <p:pic>
        <p:nvPicPr>
          <p:cNvPr id="6" name="Content Placeholder 3"/>
          <p:cNvPicPr>
            <a:picLocks noChangeAspect="1"/>
          </p:cNvPicPr>
          <p:nvPr/>
        </p:nvPicPr>
        <p:blipFill>
          <a:blip r:embed="rId3"/>
          <a:stretch>
            <a:fillRect/>
          </a:stretch>
        </p:blipFill>
        <p:spPr>
          <a:xfrm>
            <a:off x="965966" y="1255546"/>
            <a:ext cx="9734550" cy="2733675"/>
          </a:xfrm>
          <a:prstGeom prst="rect">
            <a:avLst/>
          </a:prstGeom>
        </p:spPr>
      </p:pic>
    </p:spTree>
    <p:extLst>
      <p:ext uri="{BB962C8B-B14F-4D97-AF65-F5344CB8AC3E}">
        <p14:creationId xmlns:p14="http://schemas.microsoft.com/office/powerpoint/2010/main" val="391020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8406" y="4605092"/>
            <a:ext cx="4829175" cy="1609725"/>
          </a:xfrm>
          <a:prstGeom prst="rect">
            <a:avLst/>
          </a:prstGeom>
        </p:spPr>
      </p:pic>
      <p:sp>
        <p:nvSpPr>
          <p:cNvPr id="2" name="Title 1"/>
          <p:cNvSpPr>
            <a:spLocks noGrp="1"/>
          </p:cNvSpPr>
          <p:nvPr>
            <p:ph type="title"/>
          </p:nvPr>
        </p:nvSpPr>
        <p:spPr/>
        <p:txBody>
          <a:bodyPr/>
          <a:lstStyle/>
          <a:p>
            <a:r>
              <a:rPr lang="en-US" dirty="0" smtClean="0"/>
              <a:t>Merge and sync</a:t>
            </a:r>
            <a:endParaRPr lang="en-US" dirty="0"/>
          </a:p>
        </p:txBody>
      </p:sp>
      <p:sp>
        <p:nvSpPr>
          <p:cNvPr id="3" name="Content Placeholder 2"/>
          <p:cNvSpPr>
            <a:spLocks noGrp="1"/>
          </p:cNvSpPr>
          <p:nvPr>
            <p:ph idx="1"/>
          </p:nvPr>
        </p:nvSpPr>
        <p:spPr>
          <a:xfrm>
            <a:off x="371475" y="1257300"/>
            <a:ext cx="10982325" cy="4919663"/>
          </a:xfrm>
        </p:spPr>
        <p:txBody>
          <a:bodyPr/>
          <a:lstStyle/>
          <a:p>
            <a:r>
              <a:rPr lang="en-US" sz="2000" dirty="0" smtClean="0"/>
              <a:t>Test repository update due to major/urgent changes in Business Processes</a:t>
            </a:r>
          </a:p>
          <a:p>
            <a:r>
              <a:rPr lang="en-US" sz="2000" dirty="0" smtClean="0"/>
              <a:t>Merge</a:t>
            </a:r>
            <a:r>
              <a:rPr lang="en-US" sz="2000" dirty="0"/>
              <a:t>: copy tests from child </a:t>
            </a:r>
            <a:r>
              <a:rPr lang="en-US" sz="2000" dirty="0" smtClean="0"/>
              <a:t>project(</a:t>
            </a:r>
            <a:r>
              <a:rPr lang="en-US" sz="2000" dirty="0" err="1" smtClean="0"/>
              <a:t>src</a:t>
            </a:r>
            <a:r>
              <a:rPr lang="en-US" sz="2000" dirty="0" smtClean="0"/>
              <a:t>) </a:t>
            </a:r>
            <a:r>
              <a:rPr lang="en-US" sz="2000" dirty="0"/>
              <a:t>to master </a:t>
            </a:r>
            <a:r>
              <a:rPr lang="en-US" sz="2000" dirty="0" smtClean="0"/>
              <a:t>project(</a:t>
            </a:r>
            <a:r>
              <a:rPr lang="en-US" sz="2000" dirty="0" err="1" smtClean="0"/>
              <a:t>dest</a:t>
            </a:r>
            <a:r>
              <a:rPr lang="en-US" sz="2000" dirty="0" smtClean="0"/>
              <a:t>)</a:t>
            </a:r>
            <a:endParaRPr lang="en-US" sz="2000" dirty="0"/>
          </a:p>
          <a:p>
            <a:r>
              <a:rPr lang="en-US" sz="2000" dirty="0"/>
              <a:t>Sync: copy tests from master </a:t>
            </a:r>
            <a:r>
              <a:rPr lang="en-US" sz="2000" dirty="0" smtClean="0"/>
              <a:t>project(</a:t>
            </a:r>
            <a:r>
              <a:rPr lang="en-US" sz="2000" dirty="0" err="1" smtClean="0"/>
              <a:t>src</a:t>
            </a:r>
            <a:r>
              <a:rPr lang="en-US" sz="2000" dirty="0" smtClean="0"/>
              <a:t>) </a:t>
            </a:r>
            <a:r>
              <a:rPr lang="en-US" sz="2000" dirty="0"/>
              <a:t>to child </a:t>
            </a:r>
            <a:r>
              <a:rPr lang="en-US" sz="2000" dirty="0" smtClean="0"/>
              <a:t>project(</a:t>
            </a:r>
            <a:r>
              <a:rPr lang="en-US" sz="2000" dirty="0" err="1" smtClean="0"/>
              <a:t>dest</a:t>
            </a:r>
            <a:r>
              <a:rPr lang="en-US" sz="2000" dirty="0" smtClean="0"/>
              <a:t>)</a:t>
            </a:r>
          </a:p>
          <a:p>
            <a:r>
              <a:rPr lang="en-US" sz="2000" dirty="0" smtClean="0"/>
              <a:t>The destination project will be locked in association during the process</a:t>
            </a:r>
            <a:endParaRPr lang="en-US" sz="2000" dirty="0"/>
          </a:p>
          <a:p>
            <a:r>
              <a:rPr lang="en-US" sz="2000" dirty="0"/>
              <a:t>Assumption: Branch is merged with Base Branch, and Base Branch nodes are transferred to HP ALM</a:t>
            </a:r>
          </a:p>
          <a:p>
            <a:r>
              <a:rPr lang="en-US" sz="2000" dirty="0"/>
              <a:t>Test case will get transferred from Branch linked Project to Base Branch linked Project to merge into the existing hierarchy of the Base Branch in the project’s Test Plan </a:t>
            </a:r>
            <a:r>
              <a:rPr lang="en-US" sz="2000" dirty="0" smtClean="0"/>
              <a:t>module</a:t>
            </a:r>
          </a:p>
          <a:p>
            <a:r>
              <a:rPr lang="en-US" sz="2000" dirty="0" smtClean="0"/>
              <a:t>Release node in child branch, there will be pending request in base project;</a:t>
            </a:r>
          </a:p>
          <a:p>
            <a:pPr lvl="1"/>
            <a:r>
              <a:rPr lang="en-US" sz="1600" dirty="0" smtClean="0"/>
              <a:t>after merge child to parent project in </a:t>
            </a:r>
            <a:r>
              <a:rPr lang="en-US" sz="1600" dirty="0" err="1" smtClean="0"/>
              <a:t>alm</a:t>
            </a:r>
            <a:r>
              <a:rPr lang="en-US" sz="1600" dirty="0" smtClean="0"/>
              <a:t>, the pending request should be removed</a:t>
            </a:r>
          </a:p>
        </p:txBody>
      </p:sp>
      <p:pic>
        <p:nvPicPr>
          <p:cNvPr id="4" name="Picture 3"/>
          <p:cNvPicPr>
            <a:picLocks noChangeAspect="1"/>
          </p:cNvPicPr>
          <p:nvPr/>
        </p:nvPicPr>
        <p:blipFill rotWithShape="1">
          <a:blip r:embed="rId4"/>
          <a:srcRect l="4604" t="48345" r="-4604" b="8352"/>
          <a:stretch/>
        </p:blipFill>
        <p:spPr>
          <a:xfrm>
            <a:off x="102065" y="5773382"/>
            <a:ext cx="5478905" cy="882869"/>
          </a:xfrm>
          <a:prstGeom prst="rect">
            <a:avLst/>
          </a:prstGeom>
        </p:spPr>
      </p:pic>
      <p:pic>
        <p:nvPicPr>
          <p:cNvPr id="5" name="Picture 4"/>
          <p:cNvPicPr>
            <a:picLocks noChangeAspect="1"/>
          </p:cNvPicPr>
          <p:nvPr/>
        </p:nvPicPr>
        <p:blipFill>
          <a:blip r:embed="rId5"/>
          <a:stretch>
            <a:fillRect/>
          </a:stretch>
        </p:blipFill>
        <p:spPr>
          <a:xfrm>
            <a:off x="5707505" y="5145115"/>
            <a:ext cx="6484495" cy="1712885"/>
          </a:xfrm>
          <a:prstGeom prst="rect">
            <a:avLst/>
          </a:prstGeom>
        </p:spPr>
      </p:pic>
    </p:spTree>
    <p:extLst>
      <p:ext uri="{BB962C8B-B14F-4D97-AF65-F5344CB8AC3E}">
        <p14:creationId xmlns:p14="http://schemas.microsoft.com/office/powerpoint/2010/main" val="68093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5231667" y="2781788"/>
            <a:ext cx="4867275" cy="1181100"/>
          </a:xfrm>
          <a:prstGeom prst="rect">
            <a:avLst/>
          </a:prstGeom>
        </p:spPr>
      </p:pic>
      <p:pic>
        <p:nvPicPr>
          <p:cNvPr id="5" name="Picture 4"/>
          <p:cNvPicPr>
            <a:picLocks noChangeAspect="1"/>
          </p:cNvPicPr>
          <p:nvPr/>
        </p:nvPicPr>
        <p:blipFill>
          <a:blip r:embed="rId4"/>
          <a:stretch>
            <a:fillRect/>
          </a:stretch>
        </p:blipFill>
        <p:spPr>
          <a:xfrm>
            <a:off x="894335" y="1690688"/>
            <a:ext cx="4020342" cy="4320368"/>
          </a:xfrm>
          <a:prstGeom prst="rect">
            <a:avLst/>
          </a:prstGeom>
        </p:spPr>
      </p:pic>
      <p:pic>
        <p:nvPicPr>
          <p:cNvPr id="3" name="Picture 2"/>
          <p:cNvPicPr>
            <a:picLocks noChangeAspect="1"/>
          </p:cNvPicPr>
          <p:nvPr/>
        </p:nvPicPr>
        <p:blipFill rotWithShape="1">
          <a:blip r:embed="rId5"/>
          <a:srcRect l="59910" t="53438"/>
          <a:stretch/>
        </p:blipFill>
        <p:spPr>
          <a:xfrm>
            <a:off x="9312308" y="1120164"/>
            <a:ext cx="1573267" cy="1530076"/>
          </a:xfrm>
          <a:prstGeom prst="rect">
            <a:avLst/>
          </a:prstGeom>
        </p:spPr>
      </p:pic>
      <p:pic>
        <p:nvPicPr>
          <p:cNvPr id="6" name="Picture 5"/>
          <p:cNvPicPr>
            <a:picLocks noChangeAspect="1"/>
          </p:cNvPicPr>
          <p:nvPr/>
        </p:nvPicPr>
        <p:blipFill>
          <a:blip r:embed="rId6"/>
          <a:stretch>
            <a:fillRect/>
          </a:stretch>
        </p:blipFill>
        <p:spPr>
          <a:xfrm>
            <a:off x="5231667" y="4191976"/>
            <a:ext cx="6257925" cy="2362200"/>
          </a:xfrm>
          <a:prstGeom prst="rect">
            <a:avLst/>
          </a:prstGeom>
        </p:spPr>
      </p:pic>
    </p:spTree>
    <p:extLst>
      <p:ext uri="{BB962C8B-B14F-4D97-AF65-F5344CB8AC3E}">
        <p14:creationId xmlns:p14="http://schemas.microsoft.com/office/powerpoint/2010/main" val="130022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Sync Rule</a:t>
            </a:r>
            <a:endParaRPr lang="en-US" dirty="0"/>
          </a:p>
        </p:txBody>
      </p:sp>
      <p:pic>
        <p:nvPicPr>
          <p:cNvPr id="4" name="Picture 3"/>
          <p:cNvPicPr/>
          <p:nvPr/>
        </p:nvPicPr>
        <p:blipFill>
          <a:blip r:embed="rId3"/>
          <a:stretch>
            <a:fillRect/>
          </a:stretch>
        </p:blipFill>
        <p:spPr>
          <a:xfrm>
            <a:off x="1567516" y="899152"/>
            <a:ext cx="10624484" cy="5958848"/>
          </a:xfrm>
          <a:prstGeom prst="rect">
            <a:avLst/>
          </a:prstGeom>
        </p:spPr>
      </p:pic>
    </p:spTree>
    <p:extLst>
      <p:ext uri="{BB962C8B-B14F-4D97-AF65-F5344CB8AC3E}">
        <p14:creationId xmlns:p14="http://schemas.microsoft.com/office/powerpoint/2010/main" val="60776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Linkage in Sync</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30538" y="1825625"/>
            <a:ext cx="12007886" cy="4935545"/>
          </a:xfrm>
          <a:prstGeom prst="rect">
            <a:avLst/>
          </a:prstGeom>
        </p:spPr>
      </p:pic>
    </p:spTree>
    <p:extLst>
      <p:ext uri="{BB962C8B-B14F-4D97-AF65-F5344CB8AC3E}">
        <p14:creationId xmlns:p14="http://schemas.microsoft.com/office/powerpoint/2010/main" val="324696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Merge Rule</a:t>
            </a:r>
            <a:endParaRPr lang="en-US" dirty="0"/>
          </a:p>
        </p:txBody>
      </p:sp>
      <p:pic>
        <p:nvPicPr>
          <p:cNvPr id="4" name="Picture 3"/>
          <p:cNvPicPr/>
          <p:nvPr/>
        </p:nvPicPr>
        <p:blipFill>
          <a:blip r:embed="rId2"/>
          <a:stretch>
            <a:fillRect/>
          </a:stretch>
        </p:blipFill>
        <p:spPr>
          <a:xfrm>
            <a:off x="1506055" y="861147"/>
            <a:ext cx="10685945" cy="5996853"/>
          </a:xfrm>
          <a:prstGeom prst="rect">
            <a:avLst/>
          </a:prstGeom>
        </p:spPr>
      </p:pic>
    </p:spTree>
    <p:extLst>
      <p:ext uri="{BB962C8B-B14F-4D97-AF65-F5344CB8AC3E}">
        <p14:creationId xmlns:p14="http://schemas.microsoft.com/office/powerpoint/2010/main" val="305995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Linkage in merge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3"/>
          <a:stretch>
            <a:fillRect/>
          </a:stretch>
        </p:blipFill>
        <p:spPr>
          <a:xfrm>
            <a:off x="0" y="1714550"/>
            <a:ext cx="12220922" cy="4962476"/>
          </a:xfrm>
          <a:prstGeom prst="rect">
            <a:avLst/>
          </a:prstGeom>
        </p:spPr>
      </p:pic>
    </p:spTree>
    <p:extLst>
      <p:ext uri="{BB962C8B-B14F-4D97-AF65-F5344CB8AC3E}">
        <p14:creationId xmlns:p14="http://schemas.microsoft.com/office/powerpoint/2010/main" val="151691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tretch>
            <a:fillRect/>
          </a:stretch>
        </p:blipFill>
        <p:spPr>
          <a:xfrm>
            <a:off x="136063" y="2066618"/>
            <a:ext cx="5029200" cy="2038350"/>
          </a:xfrm>
          <a:prstGeom prst="rect">
            <a:avLst/>
          </a:prstGeom>
        </p:spPr>
      </p:pic>
      <p:pic>
        <p:nvPicPr>
          <p:cNvPr id="3" name="Picture 2"/>
          <p:cNvPicPr>
            <a:picLocks noChangeAspect="1"/>
          </p:cNvPicPr>
          <p:nvPr/>
        </p:nvPicPr>
        <p:blipFill>
          <a:blip r:embed="rId4"/>
          <a:stretch>
            <a:fillRect/>
          </a:stretch>
        </p:blipFill>
        <p:spPr>
          <a:xfrm>
            <a:off x="5068530" y="2066618"/>
            <a:ext cx="7010400" cy="4305300"/>
          </a:xfrm>
          <a:prstGeom prst="rect">
            <a:avLst/>
          </a:prstGeom>
        </p:spPr>
      </p:pic>
    </p:spTree>
    <p:extLst>
      <p:ext uri="{BB962C8B-B14F-4D97-AF65-F5344CB8AC3E}">
        <p14:creationId xmlns:p14="http://schemas.microsoft.com/office/powerpoint/2010/main" val="29483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221" y="86296"/>
            <a:ext cx="9143843" cy="677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872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prstClr val="black"/>
                </a:solidFill>
                <a:ea typeface="SimSun" panose="02010600030101010101" pitchFamily="2" charset="-122"/>
                <a:cs typeface="Times New Roman" panose="02020603050405020304" pitchFamily="18" charset="0"/>
              </a:rPr>
              <a:t>The flow of the content activation</a:t>
            </a:r>
            <a:endParaRPr lang="en-US" dirty="0"/>
          </a:p>
        </p:txBody>
      </p:sp>
      <p:sp>
        <p:nvSpPr>
          <p:cNvPr id="4" name="Rectangle 3"/>
          <p:cNvSpPr/>
          <p:nvPr/>
        </p:nvSpPr>
        <p:spPr>
          <a:xfrm>
            <a:off x="838199" y="2008882"/>
            <a:ext cx="11123951" cy="3139321"/>
          </a:xfrm>
          <a:prstGeom prst="rect">
            <a:avLst/>
          </a:prstGeom>
        </p:spPr>
        <p:txBody>
          <a:bodyPr wrap="square">
            <a:spAutoFit/>
          </a:bodyPr>
          <a:lstStyle/>
          <a:p>
            <a:endParaRPr lang="en-US" sz="1100" dirty="0">
              <a:solidFill>
                <a:prstClr val="black"/>
              </a:solidFill>
              <a:ea typeface="SimSun" panose="02010600030101010101" pitchFamily="2" charset="-122"/>
              <a:cs typeface="Times New Roman" panose="02020603050405020304" pitchFamily="18" charset="0"/>
            </a:endParaRPr>
          </a:p>
          <a:p>
            <a:pPr marL="342900" indent="-342900">
              <a:buFont typeface="Symbol" panose="05050102010706020507" pitchFamily="18" charset="2"/>
              <a:buChar char=""/>
            </a:pPr>
            <a:r>
              <a:rPr lang="en-US" sz="1100" dirty="0">
                <a:solidFill>
                  <a:prstClr val="black"/>
                </a:solidFill>
                <a:ea typeface="Calibri" panose="020F0502020204030204" pitchFamily="34" charset="0"/>
                <a:cs typeface="Times New Roman" panose="02020603050405020304" pitchFamily="18" charset="0"/>
              </a:rPr>
              <a:t>Solution Manager – user has to launch the GP3 screen to do the association </a:t>
            </a:r>
          </a:p>
          <a:p>
            <a:pPr marL="742950" lvl="1" indent="-285750">
              <a:buFont typeface="Courier New" panose="02070309020205020404" pitchFamily="49" charset="0"/>
              <a:buChar char="o"/>
            </a:pPr>
            <a:r>
              <a:rPr lang="en-US" sz="1100" dirty="0">
                <a:solidFill>
                  <a:prstClr val="black"/>
                </a:solidFill>
                <a:ea typeface="SimSun" panose="02010600030101010101" pitchFamily="2" charset="-122"/>
                <a:cs typeface="Times New Roman" panose="02020603050405020304" pitchFamily="18" charset="0"/>
              </a:rPr>
              <a:t>I will create a couple of associations for you </a:t>
            </a:r>
          </a:p>
          <a:p>
            <a:pPr marL="742950" lvl="1" indent="-285750">
              <a:buFont typeface="Courier New" panose="02070309020205020404" pitchFamily="49" charset="0"/>
              <a:buChar char="o"/>
            </a:pPr>
            <a:r>
              <a:rPr lang="en-US" sz="1100" dirty="0">
                <a:solidFill>
                  <a:prstClr val="black"/>
                </a:solidFill>
                <a:ea typeface="SimSun" panose="02010600030101010101" pitchFamily="2" charset="-122"/>
                <a:cs typeface="Times New Roman" panose="02020603050405020304" pitchFamily="18" charset="0"/>
              </a:rPr>
              <a:t>Select the association &amp; click on the button “Content Activation”</a:t>
            </a:r>
          </a:p>
          <a:p>
            <a:pPr marL="742950" lvl="1" indent="-285750">
              <a:buFont typeface="Courier New" panose="02070309020205020404" pitchFamily="49" charset="0"/>
              <a:buChar char="o"/>
            </a:pPr>
            <a:r>
              <a:rPr lang="en-US" sz="1100" b="1" dirty="0">
                <a:solidFill>
                  <a:prstClr val="black"/>
                </a:solidFill>
                <a:ea typeface="SimSun" panose="02010600030101010101" pitchFamily="2" charset="-122"/>
                <a:cs typeface="Times New Roman" panose="02020603050405020304" pitchFamily="18" charset="0"/>
              </a:rPr>
              <a:t>This would trigger a background job in Solution Manager &amp; which in turn calls the web service </a:t>
            </a:r>
            <a:endParaRPr lang="en-US" sz="1100" dirty="0">
              <a:solidFill>
                <a:prstClr val="black"/>
              </a:solidFill>
              <a:ea typeface="SimSun" panose="02010600030101010101" pitchFamily="2" charset="-122"/>
              <a:cs typeface="Times New Roman" panose="02020603050405020304" pitchFamily="18" charset="0"/>
            </a:endParaRPr>
          </a:p>
          <a:p>
            <a:pPr marL="742950" lvl="1" indent="-285750">
              <a:buFont typeface="Courier New" panose="02070309020205020404" pitchFamily="49" charset="0"/>
              <a:buChar char="o"/>
            </a:pPr>
            <a:r>
              <a:rPr lang="en-US" sz="1100" b="1" dirty="0">
                <a:solidFill>
                  <a:prstClr val="black"/>
                </a:solidFill>
                <a:ea typeface="SimSun" panose="02010600030101010101" pitchFamily="2" charset="-122"/>
                <a:cs typeface="Times New Roman" panose="02020603050405020304" pitchFamily="18" charset="0"/>
              </a:rPr>
              <a:t>The association will be locked</a:t>
            </a:r>
            <a:endParaRPr lang="en-US" sz="1100" dirty="0">
              <a:solidFill>
                <a:prstClr val="black"/>
              </a:solidFill>
              <a:ea typeface="SimSun" panose="02010600030101010101" pitchFamily="2" charset="-122"/>
              <a:cs typeface="Times New Roman" panose="02020603050405020304" pitchFamily="18" charset="0"/>
            </a:endParaRPr>
          </a:p>
          <a:p>
            <a:pPr marL="742950" lvl="1" indent="-285750">
              <a:buFont typeface="Courier New" panose="02070309020205020404" pitchFamily="49" charset="0"/>
              <a:buChar char="o"/>
            </a:pPr>
            <a:r>
              <a:rPr lang="en-US" sz="1100" b="1" dirty="0">
                <a:solidFill>
                  <a:prstClr val="black"/>
                </a:solidFill>
                <a:highlight>
                  <a:srgbClr val="FFFF00"/>
                </a:highlight>
                <a:ea typeface="SimSun" panose="02010600030101010101" pitchFamily="2" charset="-122"/>
                <a:cs typeface="Times New Roman" panose="02020603050405020304" pitchFamily="18" charset="0"/>
              </a:rPr>
              <a:t>In the payload, I will send the SOLAR &amp; SMUD node mapping, Old and New HPALM project details &amp; login credentials in case of  non-SAML mode used in Solution Manager 7.1</a:t>
            </a:r>
            <a:endParaRPr lang="en-US" sz="1100" dirty="0">
              <a:solidFill>
                <a:prstClr val="black"/>
              </a:solidFill>
              <a:ea typeface="SimSun" panose="02010600030101010101" pitchFamily="2" charset="-122"/>
              <a:cs typeface="Times New Roman" panose="02020603050405020304" pitchFamily="18" charset="0"/>
            </a:endParaRPr>
          </a:p>
          <a:p>
            <a:pPr marL="342900" indent="-342900">
              <a:buFont typeface="Symbol" panose="05050102010706020507" pitchFamily="18" charset="2"/>
              <a:buChar char=""/>
            </a:pPr>
            <a:r>
              <a:rPr lang="en-US" sz="1100" dirty="0">
                <a:solidFill>
                  <a:prstClr val="black"/>
                </a:solidFill>
                <a:ea typeface="Calibri" panose="020F0502020204030204" pitchFamily="34" charset="0"/>
                <a:cs typeface="Times New Roman" panose="02020603050405020304" pitchFamily="18" charset="0"/>
              </a:rPr>
              <a:t>HP ALM – user gets a notification in HP ALM</a:t>
            </a:r>
          </a:p>
          <a:p>
            <a:pPr marL="742950" lvl="1" indent="-285750">
              <a:buFont typeface="Courier New" panose="02070309020205020404" pitchFamily="49" charset="0"/>
              <a:buChar char="o"/>
            </a:pPr>
            <a:r>
              <a:rPr lang="en-US" sz="1100" dirty="0">
                <a:solidFill>
                  <a:prstClr val="black"/>
                </a:solidFill>
                <a:ea typeface="SimSun" panose="02010600030101010101" pitchFamily="2" charset="-122"/>
                <a:cs typeface="Times New Roman" panose="02020603050405020304" pitchFamily="18" charset="0"/>
              </a:rPr>
              <a:t>user will manually start the migration (from a popup)</a:t>
            </a:r>
          </a:p>
          <a:p>
            <a:pPr marL="742950" lvl="1" indent="-285750">
              <a:buFont typeface="Courier New" panose="02070309020205020404" pitchFamily="49" charset="0"/>
              <a:buChar char="o"/>
            </a:pPr>
            <a:r>
              <a:rPr lang="en-US" sz="1100" b="1" i="1" dirty="0">
                <a:solidFill>
                  <a:prstClr val="black"/>
                </a:solidFill>
                <a:ea typeface="SimSun" panose="02010600030101010101" pitchFamily="2" charset="-122"/>
                <a:cs typeface="Times New Roman" panose="02020603050405020304" pitchFamily="18" charset="0"/>
              </a:rPr>
              <a:t>you need to pull the solution documentation from Solution Manager before starting the migration</a:t>
            </a:r>
            <a:endParaRPr lang="en-US" sz="1100" dirty="0">
              <a:solidFill>
                <a:prstClr val="black"/>
              </a:solidFill>
              <a:ea typeface="SimSun" panose="02010600030101010101" pitchFamily="2" charset="-122"/>
              <a:cs typeface="Times New Roman" panose="02020603050405020304" pitchFamily="18" charset="0"/>
            </a:endParaRPr>
          </a:p>
          <a:p>
            <a:pPr marL="742950" lvl="1" indent="-285750">
              <a:buFont typeface="Courier New" panose="02070309020205020404" pitchFamily="49" charset="0"/>
              <a:buChar char="o"/>
            </a:pPr>
            <a:r>
              <a:rPr lang="en-US" sz="1100" b="1" i="1" dirty="0">
                <a:solidFill>
                  <a:prstClr val="black"/>
                </a:solidFill>
                <a:ea typeface="SimSun" panose="02010600030101010101" pitchFamily="2" charset="-122"/>
                <a:cs typeface="Times New Roman" panose="02020603050405020304" pitchFamily="18" charset="0"/>
              </a:rPr>
              <a:t>The content activation would get the artifacts (test cases, test coverage, runs and so forth) from the old QC Project &amp; copy the same in the related SMUD nodes of the new HP ALM project </a:t>
            </a:r>
            <a:endParaRPr lang="en-US" sz="1100" dirty="0">
              <a:solidFill>
                <a:prstClr val="black"/>
              </a:solidFill>
              <a:ea typeface="SimSun" panose="02010600030101010101" pitchFamily="2" charset="-122"/>
              <a:cs typeface="Times New Roman" panose="02020603050405020304" pitchFamily="18" charset="0"/>
            </a:endParaRPr>
          </a:p>
          <a:p>
            <a:pPr marL="742950" lvl="1" indent="-285750">
              <a:buFont typeface="Courier New" panose="02070309020205020404" pitchFamily="49" charset="0"/>
              <a:buChar char="o"/>
            </a:pPr>
            <a:r>
              <a:rPr lang="en-US" sz="1100" b="1" i="1" dirty="0">
                <a:solidFill>
                  <a:prstClr val="black"/>
                </a:solidFill>
                <a:ea typeface="SimSun" panose="02010600030101010101" pitchFamily="2" charset="-122"/>
                <a:cs typeface="Times New Roman" panose="02020603050405020304" pitchFamily="18" charset="0"/>
              </a:rPr>
              <a:t>The following events has to be notified </a:t>
            </a:r>
            <a:endParaRPr lang="en-US" sz="1100" dirty="0">
              <a:solidFill>
                <a:prstClr val="black"/>
              </a:solidFill>
              <a:ea typeface="SimSun" panose="02010600030101010101" pitchFamily="2" charset="-122"/>
              <a:cs typeface="Times New Roman" panose="02020603050405020304" pitchFamily="18" charset="0"/>
            </a:endParaRPr>
          </a:p>
          <a:p>
            <a:pPr marL="1143000" lvl="2" indent="-228600">
              <a:buFont typeface="Wingdings" panose="05000000000000000000" pitchFamily="2" charset="2"/>
              <a:buChar char=""/>
            </a:pPr>
            <a:r>
              <a:rPr lang="en-US" sz="1100" b="1" i="1" dirty="0">
                <a:solidFill>
                  <a:prstClr val="black"/>
                </a:solidFill>
                <a:ea typeface="SimSun" panose="02010600030101010101" pitchFamily="2" charset="-122"/>
                <a:cs typeface="Times New Roman" panose="02020603050405020304" pitchFamily="18" charset="0"/>
              </a:rPr>
              <a:t>700 – Migration Start for a SOALR project</a:t>
            </a:r>
            <a:endParaRPr lang="en-US" sz="1100" dirty="0">
              <a:solidFill>
                <a:prstClr val="black"/>
              </a:solidFill>
              <a:ea typeface="SimSun" panose="02010600030101010101" pitchFamily="2" charset="-122"/>
              <a:cs typeface="Times New Roman" panose="02020603050405020304" pitchFamily="18" charset="0"/>
            </a:endParaRPr>
          </a:p>
          <a:p>
            <a:pPr marL="1143000" lvl="2" indent="-228600">
              <a:buFont typeface="Wingdings" panose="05000000000000000000" pitchFamily="2" charset="2"/>
              <a:buChar char=""/>
            </a:pPr>
            <a:r>
              <a:rPr lang="en-US" sz="1100" b="1" i="1" dirty="0">
                <a:solidFill>
                  <a:prstClr val="black"/>
                </a:solidFill>
                <a:ea typeface="SimSun" panose="02010600030101010101" pitchFamily="2" charset="-122"/>
                <a:cs typeface="Times New Roman" panose="02020603050405020304" pitchFamily="18" charset="0"/>
              </a:rPr>
              <a:t>800 – Migration End for a SOLAR project</a:t>
            </a:r>
            <a:endParaRPr lang="en-US" sz="1100" dirty="0">
              <a:solidFill>
                <a:prstClr val="black"/>
              </a:solidFill>
              <a:ea typeface="SimSun" panose="02010600030101010101" pitchFamily="2" charset="-122"/>
              <a:cs typeface="Times New Roman" panose="02020603050405020304" pitchFamily="18" charset="0"/>
            </a:endParaRPr>
          </a:p>
          <a:p>
            <a:pPr marL="1143000" lvl="2" indent="-228600">
              <a:buFont typeface="Wingdings" panose="05000000000000000000" pitchFamily="2" charset="2"/>
              <a:buChar char=""/>
            </a:pPr>
            <a:r>
              <a:rPr lang="en-US" sz="1100" b="1" i="1" dirty="0">
                <a:solidFill>
                  <a:prstClr val="black"/>
                </a:solidFill>
                <a:ea typeface="SimSun" panose="02010600030101010101" pitchFamily="2" charset="-122"/>
                <a:cs typeface="Times New Roman" panose="02020603050405020304" pitchFamily="18" charset="0"/>
              </a:rPr>
              <a:t>900 – Migration is completed (This would unlock the association in Solution Manager)</a:t>
            </a:r>
            <a:endParaRPr lang="en-US" sz="1100" dirty="0">
              <a:solidFill>
                <a:prstClr val="black"/>
              </a:solidFill>
              <a:ea typeface="SimSun" panose="02010600030101010101" pitchFamily="2" charset="-122"/>
              <a:cs typeface="Times New Roman" panose="02020603050405020304" pitchFamily="18" charset="0"/>
            </a:endParaRPr>
          </a:p>
          <a:p>
            <a:r>
              <a:rPr lang="en-US" sz="1100" b="1" dirty="0">
                <a:solidFill>
                  <a:prstClr val="black"/>
                </a:solidFill>
                <a:ea typeface="SimSun" panose="02010600030101010101" pitchFamily="2" charset="-122"/>
                <a:cs typeface="Times New Roman" panose="02020603050405020304" pitchFamily="18" charset="0"/>
              </a:rPr>
              <a:t> </a:t>
            </a:r>
            <a:endParaRPr lang="en-US" sz="1100" dirty="0">
              <a:solidFill>
                <a:prstClr val="black"/>
              </a:solidFill>
              <a:ea typeface="SimSun" panose="02010600030101010101" pitchFamily="2" charset="-122"/>
              <a:cs typeface="Times New Roman" panose="02020603050405020304" pitchFamily="18" charset="0"/>
            </a:endParaRPr>
          </a:p>
          <a:p>
            <a:r>
              <a:rPr lang="en-US" sz="1100" b="1" dirty="0">
                <a:solidFill>
                  <a:prstClr val="black"/>
                </a:solidFill>
                <a:ea typeface="SimSun" panose="02010600030101010101" pitchFamily="2" charset="-122"/>
                <a:cs typeface="Times New Roman" panose="02020603050405020304" pitchFamily="18" charset="0"/>
              </a:rPr>
              <a:t>PS: </a:t>
            </a:r>
            <a:r>
              <a:rPr lang="en-US" sz="1100" i="1" dirty="0">
                <a:solidFill>
                  <a:prstClr val="black"/>
                </a:solidFill>
                <a:ea typeface="SimSun" panose="02010600030101010101" pitchFamily="2" charset="-122"/>
                <a:cs typeface="Times New Roman" panose="02020603050405020304" pitchFamily="18" charset="0"/>
              </a:rPr>
              <a:t>The fixes I had done for this activity would be released in the SAP Note 2329832.</a:t>
            </a:r>
            <a:endParaRPr lang="en-US" sz="1100" dirty="0">
              <a:solidFill>
                <a:prstClr val="black"/>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3816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89476" y="365125"/>
            <a:ext cx="2464323" cy="5375799"/>
          </a:xfrm>
        </p:spPr>
        <p:txBody>
          <a:bodyPr>
            <a:normAutofit/>
          </a:bodyPr>
          <a:lstStyle/>
          <a:p>
            <a:r>
              <a:rPr lang="en-US" sz="2800" dirty="0" smtClean="0"/>
              <a:t>If still no authentication in raw, save all and restart </a:t>
            </a:r>
            <a:r>
              <a:rPr lang="en-US" sz="2800" dirty="0" err="1" smtClean="0"/>
              <a:t>soapui</a:t>
            </a:r>
            <a:endParaRPr lang="en-US" sz="2800" dirty="0"/>
          </a:p>
        </p:txBody>
      </p:sp>
      <p:pic>
        <p:nvPicPr>
          <p:cNvPr id="4" name="Picture 3"/>
          <p:cNvPicPr>
            <a:picLocks noChangeAspect="1"/>
          </p:cNvPicPr>
          <p:nvPr/>
        </p:nvPicPr>
        <p:blipFill>
          <a:blip r:embed="rId3"/>
          <a:stretch>
            <a:fillRect/>
          </a:stretch>
        </p:blipFill>
        <p:spPr>
          <a:xfrm>
            <a:off x="103695" y="0"/>
            <a:ext cx="8785782" cy="6754702"/>
          </a:xfrm>
          <a:prstGeom prst="rect">
            <a:avLst/>
          </a:prstGeom>
        </p:spPr>
      </p:pic>
      <p:pic>
        <p:nvPicPr>
          <p:cNvPr id="5" name="Picture 4"/>
          <p:cNvPicPr>
            <a:picLocks noChangeAspect="1"/>
          </p:cNvPicPr>
          <p:nvPr/>
        </p:nvPicPr>
        <p:blipFill>
          <a:blip r:embed="rId4"/>
          <a:stretch>
            <a:fillRect/>
          </a:stretch>
        </p:blipFill>
        <p:spPr>
          <a:xfrm>
            <a:off x="490192" y="4180454"/>
            <a:ext cx="11430735" cy="2456015"/>
          </a:xfrm>
          <a:prstGeom prst="rect">
            <a:avLst/>
          </a:prstGeom>
        </p:spPr>
      </p:pic>
    </p:spTree>
    <p:extLst>
      <p:ext uri="{BB962C8B-B14F-4D97-AF65-F5344CB8AC3E}">
        <p14:creationId xmlns:p14="http://schemas.microsoft.com/office/powerpoint/2010/main" val="1641298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1416205" y="3682"/>
            <a:ext cx="8664498" cy="6712045"/>
          </a:xfrm>
          <a:prstGeom prst="rect">
            <a:avLst/>
          </a:prstGeom>
        </p:spPr>
      </p:pic>
    </p:spTree>
    <p:extLst>
      <p:ext uri="{BB962C8B-B14F-4D97-AF65-F5344CB8AC3E}">
        <p14:creationId xmlns:p14="http://schemas.microsoft.com/office/powerpoint/2010/main" val="382243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75605"/>
            <a:ext cx="11433020" cy="5129221"/>
          </a:xfrm>
          <a:prstGeom prst="rect">
            <a:avLst/>
          </a:prstGeom>
        </p:spPr>
      </p:pic>
    </p:spTree>
    <p:extLst>
      <p:ext uri="{BB962C8B-B14F-4D97-AF65-F5344CB8AC3E}">
        <p14:creationId xmlns:p14="http://schemas.microsoft.com/office/powerpoint/2010/main" val="51645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8931" y="628376"/>
            <a:ext cx="11814137" cy="5834608"/>
          </a:xfrm>
          <a:prstGeom prst="rect">
            <a:avLst/>
          </a:prstGeom>
        </p:spPr>
      </p:pic>
    </p:spTree>
    <p:extLst>
      <p:ext uri="{BB962C8B-B14F-4D97-AF65-F5344CB8AC3E}">
        <p14:creationId xmlns:p14="http://schemas.microsoft.com/office/powerpoint/2010/main" val="101654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4562" y="200819"/>
            <a:ext cx="8191500" cy="3114675"/>
          </a:xfrm>
          <a:prstGeom prst="rect">
            <a:avLst/>
          </a:prstGeom>
        </p:spPr>
      </p:pic>
      <p:pic>
        <p:nvPicPr>
          <p:cNvPr id="5" name="Picture 4"/>
          <p:cNvPicPr>
            <a:picLocks noChangeAspect="1"/>
          </p:cNvPicPr>
          <p:nvPr/>
        </p:nvPicPr>
        <p:blipFill>
          <a:blip r:embed="rId3"/>
          <a:stretch>
            <a:fillRect/>
          </a:stretch>
        </p:blipFill>
        <p:spPr>
          <a:xfrm>
            <a:off x="3052298" y="3586163"/>
            <a:ext cx="5819775" cy="2590800"/>
          </a:xfrm>
          <a:prstGeom prst="rect">
            <a:avLst/>
          </a:prstGeom>
        </p:spPr>
      </p:pic>
    </p:spTree>
    <p:extLst>
      <p:ext uri="{BB962C8B-B14F-4D97-AF65-F5344CB8AC3E}">
        <p14:creationId xmlns:p14="http://schemas.microsoft.com/office/powerpoint/2010/main" val="33741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69648" y="312079"/>
            <a:ext cx="6538783" cy="6545921"/>
          </a:xfrm>
          <a:prstGeom prst="rect">
            <a:avLst/>
          </a:prstGeom>
        </p:spPr>
      </p:pic>
    </p:spTree>
    <p:extLst>
      <p:ext uri="{BB962C8B-B14F-4D97-AF65-F5344CB8AC3E}">
        <p14:creationId xmlns:p14="http://schemas.microsoft.com/office/powerpoint/2010/main" val="41721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7448397" cy="3646449"/>
          </a:xfrm>
          <a:prstGeom prst="rect">
            <a:avLst/>
          </a:prstGeom>
        </p:spPr>
      </p:pic>
      <p:pic>
        <p:nvPicPr>
          <p:cNvPr id="5" name="Picture 4"/>
          <p:cNvPicPr>
            <a:picLocks noChangeAspect="1"/>
          </p:cNvPicPr>
          <p:nvPr/>
        </p:nvPicPr>
        <p:blipFill>
          <a:blip r:embed="rId3"/>
          <a:stretch>
            <a:fillRect/>
          </a:stretch>
        </p:blipFill>
        <p:spPr>
          <a:xfrm>
            <a:off x="2824009" y="2307141"/>
            <a:ext cx="9248775" cy="4362450"/>
          </a:xfrm>
          <a:prstGeom prst="rect">
            <a:avLst/>
          </a:prstGeom>
        </p:spPr>
      </p:pic>
    </p:spTree>
    <p:extLst>
      <p:ext uri="{BB962C8B-B14F-4D97-AF65-F5344CB8AC3E}">
        <p14:creationId xmlns:p14="http://schemas.microsoft.com/office/powerpoint/2010/main" val="67235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90725" y="1533525"/>
            <a:ext cx="8210550" cy="3790950"/>
          </a:xfrm>
          <a:prstGeom prst="rect">
            <a:avLst/>
          </a:prstGeom>
        </p:spPr>
      </p:pic>
    </p:spTree>
    <p:extLst>
      <p:ext uri="{BB962C8B-B14F-4D97-AF65-F5344CB8AC3E}">
        <p14:creationId xmlns:p14="http://schemas.microsoft.com/office/powerpoint/2010/main" val="29036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226705"/>
            <a:ext cx="12106740" cy="3284204"/>
          </a:xfrm>
          <a:prstGeom prst="rect">
            <a:avLst/>
          </a:prstGeom>
        </p:spPr>
      </p:pic>
    </p:spTree>
    <p:extLst>
      <p:ext uri="{BB962C8B-B14F-4D97-AF65-F5344CB8AC3E}">
        <p14:creationId xmlns:p14="http://schemas.microsoft.com/office/powerpoint/2010/main" val="30934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0723" y="633869"/>
            <a:ext cx="11532684" cy="1318987"/>
          </a:xfrm>
          <a:prstGeom prst="rect">
            <a:avLst/>
          </a:prstGeom>
        </p:spPr>
      </p:pic>
      <p:pic>
        <p:nvPicPr>
          <p:cNvPr id="5" name="Picture 4"/>
          <p:cNvPicPr>
            <a:picLocks noChangeAspect="1"/>
          </p:cNvPicPr>
          <p:nvPr/>
        </p:nvPicPr>
        <p:blipFill>
          <a:blip r:embed="rId4"/>
          <a:stretch>
            <a:fillRect/>
          </a:stretch>
        </p:blipFill>
        <p:spPr>
          <a:xfrm>
            <a:off x="200723" y="3121025"/>
            <a:ext cx="8686800" cy="3190875"/>
          </a:xfrm>
          <a:prstGeom prst="rect">
            <a:avLst/>
          </a:prstGeom>
        </p:spPr>
      </p:pic>
      <p:pic>
        <p:nvPicPr>
          <p:cNvPr id="6" name="Picture 5"/>
          <p:cNvPicPr>
            <a:picLocks noChangeAspect="1"/>
          </p:cNvPicPr>
          <p:nvPr/>
        </p:nvPicPr>
        <p:blipFill>
          <a:blip r:embed="rId5"/>
          <a:stretch>
            <a:fillRect/>
          </a:stretch>
        </p:blipFill>
        <p:spPr>
          <a:xfrm>
            <a:off x="8982075" y="2128474"/>
            <a:ext cx="2371725" cy="1447800"/>
          </a:xfrm>
          <a:prstGeom prst="rect">
            <a:avLst/>
          </a:prstGeom>
        </p:spPr>
      </p:pic>
    </p:spTree>
    <p:extLst>
      <p:ext uri="{BB962C8B-B14F-4D97-AF65-F5344CB8AC3E}">
        <p14:creationId xmlns:p14="http://schemas.microsoft.com/office/powerpoint/2010/main" val="298292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581275"/>
            <a:ext cx="11039475" cy="4276725"/>
          </a:xfrm>
          <a:prstGeom prst="rect">
            <a:avLst/>
          </a:prstGeom>
        </p:spPr>
      </p:pic>
      <p:pic>
        <p:nvPicPr>
          <p:cNvPr id="5" name="Picture 4"/>
          <p:cNvPicPr>
            <a:picLocks noChangeAspect="1"/>
          </p:cNvPicPr>
          <p:nvPr/>
        </p:nvPicPr>
        <p:blipFill>
          <a:blip r:embed="rId3"/>
          <a:stretch>
            <a:fillRect/>
          </a:stretch>
        </p:blipFill>
        <p:spPr>
          <a:xfrm>
            <a:off x="3505200" y="0"/>
            <a:ext cx="8686800" cy="3190875"/>
          </a:xfrm>
          <a:prstGeom prst="rect">
            <a:avLst/>
          </a:prstGeom>
        </p:spPr>
      </p:pic>
    </p:spTree>
    <p:extLst>
      <p:ext uri="{BB962C8B-B14F-4D97-AF65-F5344CB8AC3E}">
        <p14:creationId xmlns:p14="http://schemas.microsoft.com/office/powerpoint/2010/main" val="425562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0255" y="153022"/>
            <a:ext cx="8082699" cy="823422"/>
          </a:xfrm>
        </p:spPr>
        <p:txBody>
          <a:bodyPr/>
          <a:lstStyle/>
          <a:p>
            <a:r>
              <a:rPr lang="en-US" dirty="0" smtClean="0"/>
              <a:t>Associate base project</a:t>
            </a:r>
            <a:endParaRPr lang="en-US" dirty="0"/>
          </a:p>
        </p:txBody>
      </p:sp>
      <p:pic>
        <p:nvPicPr>
          <p:cNvPr id="5" name="Picture 4"/>
          <p:cNvPicPr>
            <a:picLocks noChangeAspect="1"/>
          </p:cNvPicPr>
          <p:nvPr/>
        </p:nvPicPr>
        <p:blipFill>
          <a:blip r:embed="rId2"/>
          <a:stretch>
            <a:fillRect/>
          </a:stretch>
        </p:blipFill>
        <p:spPr>
          <a:xfrm>
            <a:off x="0" y="976444"/>
            <a:ext cx="14440603" cy="5881556"/>
          </a:xfrm>
          <a:prstGeom prst="rect">
            <a:avLst/>
          </a:prstGeom>
        </p:spPr>
      </p:pic>
    </p:spTree>
    <p:extLst>
      <p:ext uri="{BB962C8B-B14F-4D97-AF65-F5344CB8AC3E}">
        <p14:creationId xmlns:p14="http://schemas.microsoft.com/office/powerpoint/2010/main" val="3437551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784195" y="16050"/>
            <a:ext cx="7932234" cy="2148650"/>
          </a:xfrm>
          <a:prstGeom prst="rect">
            <a:avLst/>
          </a:prstGeom>
        </p:spPr>
      </p:pic>
      <p:pic>
        <p:nvPicPr>
          <p:cNvPr id="7" name="Picture 6"/>
          <p:cNvPicPr>
            <a:picLocks noChangeAspect="1"/>
          </p:cNvPicPr>
          <p:nvPr/>
        </p:nvPicPr>
        <p:blipFill>
          <a:blip r:embed="rId4"/>
          <a:stretch>
            <a:fillRect/>
          </a:stretch>
        </p:blipFill>
        <p:spPr>
          <a:xfrm>
            <a:off x="151993" y="1845231"/>
            <a:ext cx="11664989" cy="5012769"/>
          </a:xfrm>
          <a:prstGeom prst="rect">
            <a:avLst/>
          </a:prstGeom>
        </p:spPr>
      </p:pic>
    </p:spTree>
    <p:extLst>
      <p:ext uri="{BB962C8B-B14F-4D97-AF65-F5344CB8AC3E}">
        <p14:creationId xmlns:p14="http://schemas.microsoft.com/office/powerpoint/2010/main" val="328961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tretch>
            <a:fillRect/>
          </a:stretch>
        </p:blipFill>
        <p:spPr>
          <a:xfrm>
            <a:off x="3702394" y="179678"/>
            <a:ext cx="6521100" cy="3810000"/>
          </a:xfrm>
          <a:prstGeom prst="rect">
            <a:avLst/>
          </a:prstGeom>
        </p:spPr>
      </p:pic>
      <p:pic>
        <p:nvPicPr>
          <p:cNvPr id="6" name="Picture 5"/>
          <p:cNvPicPr>
            <a:picLocks noChangeAspect="1"/>
          </p:cNvPicPr>
          <p:nvPr/>
        </p:nvPicPr>
        <p:blipFill>
          <a:blip r:embed="rId4"/>
          <a:stretch>
            <a:fillRect/>
          </a:stretch>
        </p:blipFill>
        <p:spPr>
          <a:xfrm>
            <a:off x="126639" y="4351338"/>
            <a:ext cx="8852578" cy="2054705"/>
          </a:xfrm>
          <a:prstGeom prst="rect">
            <a:avLst/>
          </a:prstGeom>
        </p:spPr>
      </p:pic>
      <p:pic>
        <p:nvPicPr>
          <p:cNvPr id="7" name="Picture 6"/>
          <p:cNvPicPr>
            <a:picLocks noChangeAspect="1"/>
          </p:cNvPicPr>
          <p:nvPr/>
        </p:nvPicPr>
        <p:blipFill>
          <a:blip r:embed="rId5"/>
          <a:stretch>
            <a:fillRect/>
          </a:stretch>
        </p:blipFill>
        <p:spPr>
          <a:xfrm>
            <a:off x="0" y="179678"/>
            <a:ext cx="3702394" cy="3131820"/>
          </a:xfrm>
          <a:prstGeom prst="rect">
            <a:avLst/>
          </a:prstGeom>
        </p:spPr>
      </p:pic>
      <p:pic>
        <p:nvPicPr>
          <p:cNvPr id="8" name="Picture 7"/>
          <p:cNvPicPr>
            <a:picLocks noChangeAspect="1"/>
          </p:cNvPicPr>
          <p:nvPr/>
        </p:nvPicPr>
        <p:blipFill>
          <a:blip r:embed="rId6"/>
          <a:stretch>
            <a:fillRect/>
          </a:stretch>
        </p:blipFill>
        <p:spPr>
          <a:xfrm>
            <a:off x="9707264" y="3314699"/>
            <a:ext cx="2484735" cy="3490119"/>
          </a:xfrm>
          <a:prstGeom prst="rect">
            <a:avLst/>
          </a:prstGeom>
        </p:spPr>
      </p:pic>
      <p:pic>
        <p:nvPicPr>
          <p:cNvPr id="9" name="Picture 8"/>
          <p:cNvPicPr>
            <a:picLocks noChangeAspect="1"/>
          </p:cNvPicPr>
          <p:nvPr/>
        </p:nvPicPr>
        <p:blipFill>
          <a:blip r:embed="rId7"/>
          <a:stretch>
            <a:fillRect/>
          </a:stretch>
        </p:blipFill>
        <p:spPr>
          <a:xfrm>
            <a:off x="7048816" y="4824412"/>
            <a:ext cx="1930401" cy="1581631"/>
          </a:xfrm>
          <a:prstGeom prst="rect">
            <a:avLst/>
          </a:prstGeom>
        </p:spPr>
      </p:pic>
    </p:spTree>
    <p:extLst>
      <p:ext uri="{BB962C8B-B14F-4D97-AF65-F5344CB8AC3E}">
        <p14:creationId xmlns:p14="http://schemas.microsoft.com/office/powerpoint/2010/main" val="285365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03537" y="3286125"/>
            <a:ext cx="6381750" cy="1047750"/>
          </a:xfrm>
          <a:prstGeom prst="rect">
            <a:avLst/>
          </a:prstGeom>
        </p:spPr>
      </p:pic>
    </p:spTree>
    <p:extLst>
      <p:ext uri="{BB962C8B-B14F-4D97-AF65-F5344CB8AC3E}">
        <p14:creationId xmlns:p14="http://schemas.microsoft.com/office/powerpoint/2010/main" val="120687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a:t>
            </a:r>
            <a:r>
              <a:rPr lang="en-US" dirty="0" err="1" smtClean="0"/>
              <a:t>num</a:t>
            </a:r>
            <a:r>
              <a:rPr lang="en-US" dirty="0" smtClean="0"/>
              <a:t> in </a:t>
            </a:r>
            <a:r>
              <a:rPr lang="en-US" dirty="0" err="1" smtClean="0"/>
              <a:t>SolMan</a:t>
            </a:r>
            <a:r>
              <a:rPr lang="en-US" dirty="0" smtClean="0"/>
              <a:t> 7.2</a:t>
            </a:r>
            <a:endParaRPr lang="en-US" dirty="0"/>
          </a:p>
        </p:txBody>
      </p:sp>
      <p:sp>
        <p:nvSpPr>
          <p:cNvPr id="3" name="Content Placeholder 2"/>
          <p:cNvSpPr>
            <a:spLocks noGrp="1"/>
          </p:cNvSpPr>
          <p:nvPr>
            <p:ph idx="1"/>
          </p:nvPr>
        </p:nvSpPr>
        <p:spPr/>
        <p:txBody>
          <a:bodyPr>
            <a:normAutofit lnSpcReduction="10000"/>
          </a:bodyPr>
          <a:lstStyle/>
          <a:p>
            <a:r>
              <a:rPr lang="en-US" dirty="0" smtClean="0"/>
              <a:t>      </a:t>
            </a:r>
            <a:r>
              <a:rPr lang="en-US" dirty="0" err="1" smtClean="0"/>
              <a:t>merge_prj_start</a:t>
            </a:r>
            <a:r>
              <a:rPr lang="en-US" dirty="0"/>
              <a:t>      TYPE </a:t>
            </a:r>
            <a:r>
              <a:rPr lang="en-US" dirty="0" err="1"/>
              <a:t>ac_adapter_int</a:t>
            </a:r>
            <a:r>
              <a:rPr lang="en-US" dirty="0"/>
              <a:t> VALUE 100,</a:t>
            </a:r>
          </a:p>
          <a:p>
            <a:r>
              <a:rPr lang="en-US" dirty="0"/>
              <a:t>      </a:t>
            </a:r>
            <a:r>
              <a:rPr lang="en-US" dirty="0" err="1"/>
              <a:t>merge_prj_end</a:t>
            </a:r>
            <a:r>
              <a:rPr lang="en-US" dirty="0"/>
              <a:t>        TYPE </a:t>
            </a:r>
            <a:r>
              <a:rPr lang="en-US" dirty="0" err="1"/>
              <a:t>ac_adapter_int</a:t>
            </a:r>
            <a:r>
              <a:rPr lang="en-US" dirty="0"/>
              <a:t> VALUE 200,</a:t>
            </a:r>
          </a:p>
          <a:p>
            <a:r>
              <a:rPr lang="en-US" dirty="0"/>
              <a:t>      </a:t>
            </a:r>
            <a:r>
              <a:rPr lang="en-US" dirty="0" err="1"/>
              <a:t>merge_prj_user_input</a:t>
            </a:r>
            <a:r>
              <a:rPr lang="en-US" dirty="0"/>
              <a:t> TYPE </a:t>
            </a:r>
            <a:r>
              <a:rPr lang="en-US" dirty="0" err="1"/>
              <a:t>ac_adapter_int</a:t>
            </a:r>
            <a:r>
              <a:rPr lang="en-US" dirty="0"/>
              <a:t> VALUE 300,</a:t>
            </a:r>
          </a:p>
          <a:p>
            <a:r>
              <a:rPr lang="en-US" dirty="0"/>
              <a:t>      </a:t>
            </a:r>
            <a:r>
              <a:rPr lang="en-US" dirty="0" err="1"/>
              <a:t>sync_prj_start</a:t>
            </a:r>
            <a:r>
              <a:rPr lang="en-US" dirty="0"/>
              <a:t>       TYPE </a:t>
            </a:r>
            <a:r>
              <a:rPr lang="en-US" dirty="0" err="1"/>
              <a:t>ac_adapter_int</a:t>
            </a:r>
            <a:r>
              <a:rPr lang="en-US" dirty="0"/>
              <a:t> VALUE 400,</a:t>
            </a:r>
          </a:p>
          <a:p>
            <a:r>
              <a:rPr lang="en-US" dirty="0"/>
              <a:t>      </a:t>
            </a:r>
            <a:r>
              <a:rPr lang="en-US" dirty="0" err="1"/>
              <a:t>sync_prj_end</a:t>
            </a:r>
            <a:r>
              <a:rPr lang="en-US" dirty="0"/>
              <a:t>         TYPE </a:t>
            </a:r>
            <a:r>
              <a:rPr lang="en-US" dirty="0" err="1"/>
              <a:t>ac_adapter_int</a:t>
            </a:r>
            <a:r>
              <a:rPr lang="en-US" dirty="0"/>
              <a:t> VALUE 500,</a:t>
            </a:r>
          </a:p>
          <a:p>
            <a:r>
              <a:rPr lang="en-US" dirty="0"/>
              <a:t>      </a:t>
            </a:r>
            <a:r>
              <a:rPr lang="en-US" dirty="0" err="1"/>
              <a:t>sync_prj_user_input</a:t>
            </a:r>
            <a:r>
              <a:rPr lang="en-US" dirty="0"/>
              <a:t>  TYPE </a:t>
            </a:r>
            <a:r>
              <a:rPr lang="en-US" dirty="0" err="1"/>
              <a:t>ac_adapter_int</a:t>
            </a:r>
            <a:r>
              <a:rPr lang="en-US" dirty="0"/>
              <a:t> VALUE 600,</a:t>
            </a:r>
          </a:p>
          <a:p>
            <a:r>
              <a:rPr lang="en-US" dirty="0"/>
              <a:t>      </a:t>
            </a:r>
            <a:r>
              <a:rPr lang="en-US" dirty="0" err="1"/>
              <a:t>migration_prj_start</a:t>
            </a:r>
            <a:r>
              <a:rPr lang="en-US" dirty="0"/>
              <a:t>  TYPE </a:t>
            </a:r>
            <a:r>
              <a:rPr lang="en-US" dirty="0" err="1"/>
              <a:t>ac_adapter_int</a:t>
            </a:r>
            <a:r>
              <a:rPr lang="en-US" dirty="0"/>
              <a:t> VALUE 700,</a:t>
            </a:r>
          </a:p>
          <a:p>
            <a:r>
              <a:rPr lang="en-US" dirty="0"/>
              <a:t>      </a:t>
            </a:r>
            <a:r>
              <a:rPr lang="en-US" dirty="0" err="1"/>
              <a:t>migration_prj_end</a:t>
            </a:r>
            <a:r>
              <a:rPr lang="en-US" dirty="0"/>
              <a:t>    TYPE </a:t>
            </a:r>
            <a:r>
              <a:rPr lang="en-US" dirty="0" err="1"/>
              <a:t>ac_adapter_int</a:t>
            </a:r>
            <a:r>
              <a:rPr lang="en-US" dirty="0"/>
              <a:t> VALUE 800,</a:t>
            </a:r>
          </a:p>
          <a:p>
            <a:r>
              <a:rPr lang="en-US" dirty="0"/>
              <a:t>      </a:t>
            </a:r>
            <a:r>
              <a:rPr lang="en-US" dirty="0" err="1"/>
              <a:t>migration_end</a:t>
            </a:r>
            <a:r>
              <a:rPr lang="en-US" dirty="0"/>
              <a:t>        TYPE </a:t>
            </a:r>
            <a:r>
              <a:rPr lang="en-US" dirty="0" err="1"/>
              <a:t>ac_adapter_int</a:t>
            </a:r>
            <a:r>
              <a:rPr lang="en-US" dirty="0"/>
              <a:t> VALUE 900,</a:t>
            </a:r>
          </a:p>
          <a:p>
            <a:r>
              <a:rPr lang="en-US" dirty="0"/>
              <a:t>      </a:t>
            </a:r>
            <a:r>
              <a:rPr lang="en-US" dirty="0" err="1"/>
              <a:t>push_soldoc_end</a:t>
            </a:r>
            <a:r>
              <a:rPr lang="en-US" dirty="0"/>
              <a:t>      TYPE </a:t>
            </a:r>
            <a:r>
              <a:rPr lang="en-US" dirty="0" err="1"/>
              <a:t>ac_adapter_int</a:t>
            </a:r>
            <a:r>
              <a:rPr lang="en-US" dirty="0"/>
              <a:t> VALUE 1000,</a:t>
            </a:r>
          </a:p>
          <a:p>
            <a:r>
              <a:rPr lang="en-US" dirty="0"/>
              <a:t>      </a:t>
            </a:r>
            <a:r>
              <a:rPr lang="en-US" dirty="0" err="1"/>
              <a:t>lock_request</a:t>
            </a:r>
            <a:r>
              <a:rPr lang="en-US" dirty="0"/>
              <a:t>         TYPE </a:t>
            </a:r>
            <a:r>
              <a:rPr lang="en-US" dirty="0" err="1"/>
              <a:t>ac_adapter_int</a:t>
            </a:r>
            <a:r>
              <a:rPr lang="en-US" dirty="0"/>
              <a:t> VALUE 1100,</a:t>
            </a:r>
          </a:p>
          <a:p>
            <a:r>
              <a:rPr lang="en-US" dirty="0"/>
              <a:t>      </a:t>
            </a:r>
            <a:r>
              <a:rPr lang="en-US" dirty="0" err="1"/>
              <a:t>unlock_request</a:t>
            </a:r>
            <a:r>
              <a:rPr lang="en-US" dirty="0"/>
              <a:t>       TYPE </a:t>
            </a:r>
            <a:r>
              <a:rPr lang="en-US" dirty="0" err="1"/>
              <a:t>ac_adapter_int</a:t>
            </a:r>
            <a:r>
              <a:rPr lang="en-US" dirty="0"/>
              <a:t> VALUE 1200,</a:t>
            </a:r>
          </a:p>
        </p:txBody>
      </p:sp>
    </p:spTree>
    <p:extLst>
      <p:ext uri="{BB962C8B-B14F-4D97-AF65-F5344CB8AC3E}">
        <p14:creationId xmlns:p14="http://schemas.microsoft.com/office/powerpoint/2010/main" val="253199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1869" y="0"/>
            <a:ext cx="10515600" cy="641131"/>
          </a:xfrm>
        </p:spPr>
        <p:txBody>
          <a:bodyPr>
            <a:normAutofit/>
          </a:bodyPr>
          <a:lstStyle/>
          <a:p>
            <a:r>
              <a:rPr lang="en-US" sz="2800" dirty="0" smtClean="0"/>
              <a:t>Issue</a:t>
            </a:r>
            <a:endParaRPr lang="en-US" sz="2800" dirty="0"/>
          </a:p>
        </p:txBody>
      </p:sp>
      <p:sp>
        <p:nvSpPr>
          <p:cNvPr id="3" name="Content Placeholder 2"/>
          <p:cNvSpPr>
            <a:spLocks noGrp="1"/>
          </p:cNvSpPr>
          <p:nvPr>
            <p:ph idx="1"/>
          </p:nvPr>
        </p:nvSpPr>
        <p:spPr>
          <a:xfrm>
            <a:off x="367259" y="567559"/>
            <a:ext cx="11729803" cy="6369269"/>
          </a:xfrm>
        </p:spPr>
        <p:txBody>
          <a:bodyPr>
            <a:normAutofit/>
          </a:bodyPr>
          <a:lstStyle/>
          <a:p>
            <a:pPr lvl="0"/>
            <a:r>
              <a:rPr lang="en-US" dirty="0"/>
              <a:t>Prepare </a:t>
            </a:r>
            <a:r>
              <a:rPr lang="en-US" dirty="0" smtClean="0"/>
              <a:t>solution</a:t>
            </a:r>
            <a:endParaRPr lang="en-US" dirty="0"/>
          </a:p>
          <a:p>
            <a:pPr lvl="1"/>
            <a:r>
              <a:rPr lang="en-US" dirty="0" smtClean="0"/>
              <a:t>(Customized view sometime can add  business process? - low)</a:t>
            </a:r>
          </a:p>
          <a:p>
            <a:pPr lvl="0"/>
            <a:r>
              <a:rPr lang="en-US" dirty="0" smtClean="0"/>
              <a:t>Association</a:t>
            </a:r>
            <a:endParaRPr lang="en-US" dirty="0"/>
          </a:p>
          <a:p>
            <a:pPr lvl="1"/>
            <a:r>
              <a:rPr lang="en-US" dirty="0" smtClean="0"/>
              <a:t>Open </a:t>
            </a:r>
            <a:r>
              <a:rPr lang="en-US" dirty="0" err="1" smtClean="0"/>
              <a:t>alm</a:t>
            </a:r>
            <a:r>
              <a:rPr lang="en-US" dirty="0" smtClean="0"/>
              <a:t> project in partner test management will alert no “Login” after login – Medium – </a:t>
            </a:r>
            <a:r>
              <a:rPr lang="en-US" dirty="0" err="1" smtClean="0"/>
              <a:t>Benu</a:t>
            </a:r>
            <a:r>
              <a:rPr lang="en-US" dirty="0" smtClean="0"/>
              <a:t> is on it</a:t>
            </a:r>
          </a:p>
          <a:p>
            <a:pPr lvl="0"/>
            <a:r>
              <a:rPr lang="en-US" dirty="0" smtClean="0"/>
              <a:t>Push </a:t>
            </a:r>
            <a:r>
              <a:rPr lang="en-US" dirty="0"/>
              <a:t>blueprint</a:t>
            </a:r>
          </a:p>
          <a:p>
            <a:pPr lvl="1"/>
            <a:r>
              <a:rPr lang="en-US" dirty="0" smtClean="0"/>
              <a:t>Logical component group and system role – both side - High</a:t>
            </a:r>
          </a:p>
          <a:p>
            <a:pPr lvl="0"/>
            <a:r>
              <a:rPr lang="en-US" dirty="0" smtClean="0"/>
              <a:t>Merge </a:t>
            </a:r>
            <a:r>
              <a:rPr lang="en-US" dirty="0"/>
              <a:t>and sync</a:t>
            </a:r>
          </a:p>
          <a:p>
            <a:pPr lvl="1"/>
            <a:r>
              <a:rPr lang="en-US" dirty="0" smtClean="0"/>
              <a:t>Conflict resolve issue, Flying is on it - High </a:t>
            </a:r>
          </a:p>
          <a:p>
            <a:pPr lvl="1"/>
            <a:r>
              <a:rPr lang="en-US" dirty="0" smtClean="0"/>
              <a:t>No log for sync? – Hua , Benu</a:t>
            </a:r>
          </a:p>
          <a:p>
            <a:pPr lvl="0"/>
            <a:r>
              <a:rPr lang="en-US" dirty="0" smtClean="0"/>
              <a:t>Migration  aka content activation</a:t>
            </a:r>
          </a:p>
          <a:p>
            <a:pPr lvl="1"/>
            <a:r>
              <a:rPr lang="en-US" dirty="0" smtClean="0"/>
              <a:t>document map </a:t>
            </a:r>
            <a:r>
              <a:rPr lang="en-US" b="1" dirty="0" smtClean="0"/>
              <a:t>Benu </a:t>
            </a:r>
            <a:r>
              <a:rPr lang="en-US" dirty="0" smtClean="0"/>
              <a:t>– High </a:t>
            </a:r>
            <a:endParaRPr lang="en-US" dirty="0"/>
          </a:p>
          <a:p>
            <a:pPr lvl="0"/>
            <a:endParaRPr lang="en-US" dirty="0"/>
          </a:p>
        </p:txBody>
      </p:sp>
      <p:sp>
        <p:nvSpPr>
          <p:cNvPr id="5" name="Rectangle 2"/>
          <p:cNvSpPr>
            <a:spLocks noChangeArrowheads="1"/>
          </p:cNvSpPr>
          <p:nvPr/>
        </p:nvSpPr>
        <p:spPr bwMode="auto">
          <a:xfrm>
            <a:off x="0" y="-832938"/>
            <a:ext cx="1846142" cy="2123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3723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 in India</a:t>
            </a:r>
            <a:endParaRPr lang="en-US" dirty="0"/>
          </a:p>
        </p:txBody>
      </p:sp>
      <p:sp>
        <p:nvSpPr>
          <p:cNvPr id="3" name="Content Placeholder 2"/>
          <p:cNvSpPr>
            <a:spLocks noGrp="1"/>
          </p:cNvSpPr>
          <p:nvPr>
            <p:ph idx="1"/>
          </p:nvPr>
        </p:nvSpPr>
        <p:spPr>
          <a:xfrm>
            <a:off x="838200" y="1825624"/>
            <a:ext cx="10515600" cy="4890485"/>
          </a:xfrm>
        </p:spPr>
        <p:txBody>
          <a:bodyPr>
            <a:normAutofit fontScale="62500" lnSpcReduction="20000"/>
          </a:bodyPr>
          <a:lstStyle/>
          <a:p>
            <a:pPr marL="0" indent="0">
              <a:buNone/>
            </a:pPr>
            <a:r>
              <a:rPr lang="en-US" dirty="0" smtClean="0"/>
              <a:t>1 for </a:t>
            </a:r>
            <a:r>
              <a:rPr lang="en-US" dirty="0"/>
              <a:t>FBT </a:t>
            </a:r>
            <a:endParaRPr lang="en-US" dirty="0" smtClean="0"/>
          </a:p>
          <a:p>
            <a:pPr marL="0" indent="0">
              <a:buNone/>
            </a:pPr>
            <a:r>
              <a:rPr lang="en-US" dirty="0">
                <a:hlinkClick r:id="rId3"/>
              </a:rPr>
              <a:t>https://</a:t>
            </a:r>
            <a:r>
              <a:rPr lang="en-US" dirty="0" smtClean="0">
                <a:hlinkClick r:id="rId3"/>
              </a:rPr>
              <a:t>fbt.wdf.sap.corp:44390/sap/bc/ui5_ui5/ui2/ushell/shells/abap/FioriLaunchpad.html#Shell-home</a:t>
            </a:r>
          </a:p>
          <a:p>
            <a:pPr marL="0" indent="0">
              <a:buNone/>
            </a:pPr>
            <a:r>
              <a:rPr lang="en-US" dirty="0" smtClean="0">
                <a:hlinkClick r:id="rId3"/>
              </a:rPr>
              <a:t>https</a:t>
            </a:r>
            <a:r>
              <a:rPr lang="en-US" dirty="0">
                <a:hlinkClick r:id="rId3"/>
              </a:rPr>
              <a:t>://fbt.wdf.sap.corp:44390/sap/bc/webdynpro/sap/wd_sise_main_app?TARGET_SCENARIO=OVERVIEW&amp;sap-client=200&amp;sap-language=EN</a:t>
            </a:r>
            <a:r>
              <a:rPr lang="en-US" dirty="0" smtClean="0">
                <a:hlinkClick r:id="rId3"/>
              </a:rPr>
              <a:t>#</a:t>
            </a:r>
            <a:r>
              <a:rPr lang="en-US" dirty="0" smtClean="0"/>
              <a:t> </a:t>
            </a:r>
            <a:endParaRPr lang="en-US" dirty="0"/>
          </a:p>
          <a:p>
            <a:r>
              <a:rPr lang="en-US" dirty="0"/>
              <a:t> </a:t>
            </a:r>
            <a:r>
              <a:rPr lang="en-US" dirty="0" smtClean="0"/>
              <a:t>10.53.149.79 </a:t>
            </a:r>
            <a:r>
              <a:rPr lang="en-US" dirty="0">
                <a:hlinkClick r:id="rId4"/>
              </a:rPr>
              <a:t>http</a:t>
            </a:r>
            <a:r>
              <a:rPr lang="en-US" dirty="0" smtClean="0">
                <a:hlinkClick r:id="rId4"/>
              </a:rPr>
              <a:t>://inld50902231a:8080/qcbin/</a:t>
            </a:r>
            <a:endParaRPr lang="en-US" dirty="0"/>
          </a:p>
          <a:p>
            <a:r>
              <a:rPr lang="en-US" dirty="0" err="1"/>
              <a:t>mandy</a:t>
            </a:r>
            <a:endParaRPr lang="en-US" dirty="0"/>
          </a:p>
          <a:p>
            <a:r>
              <a:rPr lang="en-US" dirty="0" smtClean="0"/>
              <a:t>welcome123</a:t>
            </a:r>
            <a:endParaRPr lang="en-US" dirty="0"/>
          </a:p>
          <a:p>
            <a:r>
              <a:rPr lang="en-US" dirty="0" err="1"/>
              <a:t>sa</a:t>
            </a:r>
            <a:r>
              <a:rPr lang="en-US" dirty="0"/>
              <a:t> / </a:t>
            </a:r>
            <a:r>
              <a:rPr lang="en-US" dirty="0" err="1"/>
              <a:t>solutionmanager</a:t>
            </a:r>
            <a:endParaRPr lang="en-US" dirty="0"/>
          </a:p>
          <a:p>
            <a:pPr marL="0" indent="0">
              <a:buNone/>
            </a:pPr>
            <a:r>
              <a:rPr lang="en-US" dirty="0"/>
              <a:t/>
            </a:r>
            <a:br>
              <a:rPr lang="en-US" dirty="0"/>
            </a:br>
            <a:endParaRPr lang="en-US" dirty="0"/>
          </a:p>
          <a:p>
            <a:pPr marL="0" indent="0">
              <a:buNone/>
            </a:pPr>
            <a:r>
              <a:rPr lang="en-US" dirty="0" smtClean="0"/>
              <a:t>2 for FQ7</a:t>
            </a:r>
          </a:p>
          <a:p>
            <a:pPr marL="0" indent="0">
              <a:buNone/>
            </a:pPr>
            <a:r>
              <a:rPr lang="en-US" dirty="0">
                <a:hlinkClick r:id="rId5"/>
              </a:rPr>
              <a:t>https://</a:t>
            </a:r>
            <a:r>
              <a:rPr lang="en-US" dirty="0" smtClean="0">
                <a:hlinkClick r:id="rId5"/>
              </a:rPr>
              <a:t>ldcifq7.wdf.sap.corp:44300/sap/bc/ui5_ui5/ui2/ushell/shells/abap/FioriLaunchpad.html?sap-client=200&amp;sap-language=EN&amp;sap-sec_session_created=X</a:t>
            </a:r>
            <a:r>
              <a:rPr lang="en-US" dirty="0" smtClean="0"/>
              <a:t> </a:t>
            </a:r>
          </a:p>
          <a:p>
            <a:pPr marL="0" indent="0">
              <a:buNone/>
            </a:pPr>
            <a:endParaRPr lang="en-US" dirty="0"/>
          </a:p>
          <a:p>
            <a:r>
              <a:rPr lang="en-US" dirty="0">
                <a:hlinkClick r:id="rId6"/>
              </a:rPr>
              <a:t>http://inld50902233a:8080/qcbin</a:t>
            </a:r>
            <a:r>
              <a:rPr lang="en-US" dirty="0" smtClean="0">
                <a:hlinkClick r:id="rId6"/>
              </a:rPr>
              <a:t>/</a:t>
            </a:r>
            <a:r>
              <a:rPr lang="en-US" dirty="0" smtClean="0"/>
              <a:t>   (</a:t>
            </a:r>
            <a:r>
              <a:rPr lang="en-US" dirty="0" err="1" smtClean="0"/>
              <a:t>Sonal’s</a:t>
            </a:r>
            <a:r>
              <a:rPr lang="en-US" dirty="0" smtClean="0"/>
              <a:t> Server, please not use it any more) new : </a:t>
            </a:r>
            <a:r>
              <a:rPr lang="en-US" altLang="en-US" b="1" dirty="0" smtClean="0">
                <a:latin typeface="Calibri" panose="020F0502020204030204" pitchFamily="34" charset="0"/>
              </a:rPr>
              <a:t>wdflbmd21896</a:t>
            </a:r>
            <a:r>
              <a:rPr lang="en-US" dirty="0" smtClean="0"/>
              <a:t> </a:t>
            </a:r>
            <a:r>
              <a:rPr lang="en-US" dirty="0" err="1" smtClean="0"/>
              <a:t>qa</a:t>
            </a:r>
            <a:r>
              <a:rPr lang="en-US" dirty="0" smtClean="0"/>
              <a:t> Solutionmanager1</a:t>
            </a:r>
            <a:endParaRPr lang="en-US" dirty="0"/>
          </a:p>
          <a:p>
            <a:r>
              <a:rPr lang="en-US" dirty="0">
                <a:hlinkClick r:id="rId7"/>
              </a:rPr>
              <a:t>http://10.53.149.174:8080/qcbin</a:t>
            </a:r>
            <a:r>
              <a:rPr lang="en-US" dirty="0" smtClean="0">
                <a:hlinkClick r:id="rId7"/>
              </a:rPr>
              <a:t>/</a:t>
            </a:r>
            <a:endParaRPr lang="en-US" dirty="0" smtClean="0"/>
          </a:p>
          <a:p>
            <a:r>
              <a:rPr lang="en-US" dirty="0" smtClean="0"/>
              <a:t>C5202028</a:t>
            </a:r>
          </a:p>
          <a:p>
            <a:r>
              <a:rPr lang="en-US" dirty="0" err="1" smtClean="0"/>
              <a:t>mandy</a:t>
            </a:r>
            <a:r>
              <a:rPr lang="en-US" dirty="0" smtClean="0"/>
              <a:t> / Welcome123</a:t>
            </a:r>
          </a:p>
          <a:p>
            <a:r>
              <a:rPr lang="en-US" dirty="0" err="1" smtClean="0"/>
              <a:t>Strust</a:t>
            </a:r>
            <a:r>
              <a:rPr lang="en-US" dirty="0" smtClean="0"/>
              <a:t> missing some node</a:t>
            </a:r>
            <a:endParaRPr lang="en-US" dirty="0"/>
          </a:p>
          <a:p>
            <a:endParaRPr lang="en-US" dirty="0"/>
          </a:p>
        </p:txBody>
      </p:sp>
    </p:spTree>
    <p:extLst>
      <p:ext uri="{BB962C8B-B14F-4D97-AF65-F5344CB8AC3E}">
        <p14:creationId xmlns:p14="http://schemas.microsoft.com/office/powerpoint/2010/main" val="1344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Env</a:t>
            </a:r>
            <a:r>
              <a:rPr lang="en-US" dirty="0" smtClean="0"/>
              <a:t> Internal</a:t>
            </a:r>
            <a:endParaRPr lang="en-US" dirty="0"/>
          </a:p>
        </p:txBody>
      </p:sp>
      <p:sp>
        <p:nvSpPr>
          <p:cNvPr id="3" name="Content Placeholder 2"/>
          <p:cNvSpPr>
            <a:spLocks noGrp="1"/>
          </p:cNvSpPr>
          <p:nvPr>
            <p:ph idx="1"/>
          </p:nvPr>
        </p:nvSpPr>
        <p:spPr/>
        <p:txBody>
          <a:bodyPr/>
          <a:lstStyle/>
          <a:p>
            <a:r>
              <a:rPr lang="en-US" dirty="0" smtClean="0"/>
              <a:t>MYDWBLD0145G.hpeswlab.net</a:t>
            </a:r>
          </a:p>
          <a:p>
            <a:r>
              <a:rPr lang="en-US" dirty="0" err="1" smtClean="0"/>
              <a:t>mandy</a:t>
            </a:r>
            <a:r>
              <a:rPr lang="en-US" dirty="0" smtClean="0"/>
              <a:t> / W3lcome1</a:t>
            </a:r>
            <a:endParaRPr lang="en-US" dirty="0"/>
          </a:p>
        </p:txBody>
      </p:sp>
    </p:spTree>
    <p:extLst>
      <p:ext uri="{BB962C8B-B14F-4D97-AF65-F5344CB8AC3E}">
        <p14:creationId xmlns:p14="http://schemas.microsoft.com/office/powerpoint/2010/main" val="603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Internal Incident in SAP incident system</a:t>
            </a:r>
            <a:endParaRPr lang="en-US" dirty="0"/>
          </a:p>
        </p:txBody>
      </p:sp>
      <p:pic>
        <p:nvPicPr>
          <p:cNvPr id="4" name="Content Placeholder 3"/>
          <p:cNvPicPr>
            <a:picLocks noGrp="1" noChangeAspect="1"/>
          </p:cNvPicPr>
          <p:nvPr>
            <p:ph idx="1"/>
          </p:nvPr>
        </p:nvPicPr>
        <p:blipFill>
          <a:blip r:embed="rId3"/>
          <a:stretch>
            <a:fillRect/>
          </a:stretch>
        </p:blipFill>
        <p:spPr>
          <a:xfrm>
            <a:off x="876026" y="1524000"/>
            <a:ext cx="10436772" cy="4572000"/>
          </a:xfrm>
          <a:prstGeom prst="rect">
            <a:avLst/>
          </a:prstGeom>
        </p:spPr>
      </p:pic>
    </p:spTree>
    <p:extLst>
      <p:ext uri="{BB962C8B-B14F-4D97-AF65-F5344CB8AC3E}">
        <p14:creationId xmlns:p14="http://schemas.microsoft.com/office/powerpoint/2010/main" val="749783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Picture 3" descr="image001"/>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11169" y="1524000"/>
            <a:ext cx="836648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502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unlock the association</a:t>
            </a:r>
            <a:endParaRPr lang="en-US" dirty="0"/>
          </a:p>
        </p:txBody>
      </p:sp>
      <p:sp>
        <p:nvSpPr>
          <p:cNvPr id="4" name="Rectangle 1"/>
          <p:cNvSpPr>
            <a:spLocks noGrp="1" noChangeArrowheads="1"/>
          </p:cNvSpPr>
          <p:nvPr>
            <p:ph idx="1"/>
          </p:nvPr>
        </p:nvSpPr>
        <p:spPr bwMode="auto">
          <a:xfrm>
            <a:off x="838200" y="2585813"/>
            <a:ext cx="10501204" cy="283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3200" dirty="0" smtClean="0">
                <a:latin typeface="+mj-lt"/>
                <a:ea typeface="+mj-ea"/>
                <a:cs typeface="+mj-cs"/>
              </a:rPr>
              <a:t>SE16-</a:t>
            </a:r>
            <a:r>
              <a:rPr lang="en-US" altLang="zh-CN" sz="3200" dirty="0">
                <a:latin typeface="+mj-lt"/>
                <a:ea typeface="+mj-ea"/>
                <a:cs typeface="+mj-cs"/>
              </a:rPr>
              <a:t>&gt;Table "</a:t>
            </a:r>
            <a:r>
              <a:rPr lang="en-US" altLang="zh-CN" sz="3200" dirty="0" smtClean="0">
                <a:latin typeface="+mj-lt"/>
                <a:ea typeface="+mj-ea"/>
                <a:cs typeface="+mj-cs"/>
              </a:rPr>
              <a:t>AGS_ADT_MAPPING“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3200" dirty="0" smtClean="0">
                <a:latin typeface="+mj-lt"/>
                <a:ea typeface="+mj-ea"/>
                <a:cs typeface="+mj-cs"/>
              </a:rPr>
              <a:t>-&gt;</a:t>
            </a:r>
            <a:r>
              <a:rPr lang="en-US" altLang="zh-CN" sz="3200" dirty="0">
                <a:latin typeface="+mj-lt"/>
                <a:ea typeface="+mj-ea"/>
                <a:cs typeface="+mj-cs"/>
              </a:rPr>
              <a:t>Edit the </a:t>
            </a:r>
            <a:r>
              <a:rPr lang="en-US" altLang="zh-CN" sz="3200" dirty="0" err="1">
                <a:latin typeface="+mj-lt"/>
                <a:ea typeface="+mj-ea"/>
                <a:cs typeface="+mj-cs"/>
              </a:rPr>
              <a:t>associaton</a:t>
            </a:r>
            <a:r>
              <a:rPr lang="en-US" altLang="zh-CN" sz="3200" dirty="0">
                <a:latin typeface="+mj-lt"/>
                <a:ea typeface="+mj-ea"/>
                <a:cs typeface="+mj-cs"/>
              </a:rPr>
              <a:t>-&gt;Clear the "is Lock" </a:t>
            </a:r>
            <a:r>
              <a:rPr lang="en-US" altLang="zh-CN" sz="3200" dirty="0" smtClean="0">
                <a:latin typeface="+mj-lt"/>
                <a:ea typeface="+mj-ea"/>
                <a:cs typeface="+mj-cs"/>
              </a:rPr>
              <a:t>field-&gt;Save</a:t>
            </a:r>
            <a:endParaRPr lang="en-US" altLang="zh-CN" sz="3200" dirty="0">
              <a:latin typeface="+mj-lt"/>
              <a:ea typeface="+mj-ea"/>
              <a:cs typeface="+mj-cs"/>
            </a:endParaRPr>
          </a:p>
        </p:txBody>
      </p:sp>
    </p:spTree>
    <p:extLst>
      <p:ext uri="{BB962C8B-B14F-4D97-AF65-F5344CB8AC3E}">
        <p14:creationId xmlns:p14="http://schemas.microsoft.com/office/powerpoint/2010/main" val="285700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5096" y="437657"/>
            <a:ext cx="11689237" cy="615263"/>
          </a:xfrm>
        </p:spPr>
        <p:txBody>
          <a:bodyPr>
            <a:normAutofit/>
          </a:bodyPr>
          <a:lstStyle/>
          <a:p>
            <a:r>
              <a:rPr lang="en-US" dirty="0" smtClean="0"/>
              <a:t>Push base blueprint, then add linkage manually</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0" y="1426326"/>
            <a:ext cx="14589206" cy="5431674"/>
          </a:xfrm>
          <a:prstGeom prst="rect">
            <a:avLst/>
          </a:prstGeom>
        </p:spPr>
      </p:pic>
    </p:spTree>
    <p:extLst>
      <p:ext uri="{BB962C8B-B14F-4D97-AF65-F5344CB8AC3E}">
        <p14:creationId xmlns:p14="http://schemas.microsoft.com/office/powerpoint/2010/main" val="246476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Lock: sm12</a:t>
            </a:r>
            <a:endParaRPr lang="en-US" dirty="0"/>
          </a:p>
        </p:txBody>
      </p:sp>
      <p:pic>
        <p:nvPicPr>
          <p:cNvPr id="4" name="Content Placeholder 3"/>
          <p:cNvPicPr>
            <a:picLocks noGrp="1" noChangeAspect="1"/>
          </p:cNvPicPr>
          <p:nvPr>
            <p:ph idx="1"/>
          </p:nvPr>
        </p:nvPicPr>
        <p:blipFill>
          <a:blip r:embed="rId2"/>
          <a:stretch>
            <a:fillRect/>
          </a:stretch>
        </p:blipFill>
        <p:spPr>
          <a:xfrm>
            <a:off x="609600" y="3035176"/>
            <a:ext cx="10969625" cy="1549647"/>
          </a:xfrm>
          <a:prstGeom prst="rect">
            <a:avLst/>
          </a:prstGeom>
        </p:spPr>
      </p:pic>
    </p:spTree>
    <p:extLst>
      <p:ext uri="{BB962C8B-B14F-4D97-AF65-F5344CB8AC3E}">
        <p14:creationId xmlns:p14="http://schemas.microsoft.com/office/powerpoint/2010/main" val="353041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transaction code</a:t>
            </a:r>
            <a:endParaRPr lang="en-US" dirty="0"/>
          </a:p>
        </p:txBody>
      </p:sp>
      <p:sp>
        <p:nvSpPr>
          <p:cNvPr id="3" name="Content Placeholder 2"/>
          <p:cNvSpPr>
            <a:spLocks noGrp="1"/>
          </p:cNvSpPr>
          <p:nvPr>
            <p:ph idx="1"/>
          </p:nvPr>
        </p:nvSpPr>
        <p:spPr/>
        <p:txBody>
          <a:bodyPr/>
          <a:lstStyle/>
          <a:p>
            <a:r>
              <a:rPr lang="en-US" dirty="0" smtClean="0"/>
              <a:t>Check the background job: sm37</a:t>
            </a:r>
          </a:p>
          <a:p>
            <a:r>
              <a:rPr lang="en-US" dirty="0"/>
              <a:t>AGS_ADAPTER_SOLDOC_SYNC</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553" y="2883329"/>
            <a:ext cx="9476190" cy="3428571"/>
          </a:xfrm>
          <a:prstGeom prst="rect">
            <a:avLst/>
          </a:prstGeom>
        </p:spPr>
      </p:pic>
    </p:spTree>
    <p:extLst>
      <p:ext uri="{BB962C8B-B14F-4D97-AF65-F5344CB8AC3E}">
        <p14:creationId xmlns:p14="http://schemas.microsoft.com/office/powerpoint/2010/main" val="339779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sync task</a:t>
            </a:r>
            <a:endParaRPr lang="en-US" dirty="0"/>
          </a:p>
        </p:txBody>
      </p:sp>
      <p:pic>
        <p:nvPicPr>
          <p:cNvPr id="1026"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23" y="1361374"/>
            <a:ext cx="7192963"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descr="image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153" y="5253907"/>
            <a:ext cx="46704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5"/>
          <a:stretch>
            <a:fillRect/>
          </a:stretch>
        </p:blipFill>
        <p:spPr>
          <a:xfrm>
            <a:off x="193623" y="5308695"/>
            <a:ext cx="5838825" cy="1457325"/>
          </a:xfrm>
          <a:prstGeom prst="rect">
            <a:avLst/>
          </a:prstGeom>
        </p:spPr>
      </p:pic>
      <p:pic>
        <p:nvPicPr>
          <p:cNvPr id="5" name="Picture 4"/>
          <p:cNvPicPr>
            <a:picLocks noChangeAspect="1"/>
          </p:cNvPicPr>
          <p:nvPr/>
        </p:nvPicPr>
        <p:blipFill>
          <a:blip r:embed="rId6"/>
          <a:stretch>
            <a:fillRect/>
          </a:stretch>
        </p:blipFill>
        <p:spPr>
          <a:xfrm>
            <a:off x="4010025" y="4648200"/>
            <a:ext cx="8181975" cy="2209800"/>
          </a:xfrm>
          <a:prstGeom prst="rect">
            <a:avLst/>
          </a:prstGeom>
        </p:spPr>
      </p:pic>
      <p:pic>
        <p:nvPicPr>
          <p:cNvPr id="6" name="Picture 5"/>
          <p:cNvPicPr>
            <a:picLocks noChangeAspect="1"/>
          </p:cNvPicPr>
          <p:nvPr/>
        </p:nvPicPr>
        <p:blipFill>
          <a:blip r:embed="rId7"/>
          <a:stretch>
            <a:fillRect/>
          </a:stretch>
        </p:blipFill>
        <p:spPr>
          <a:xfrm>
            <a:off x="193623" y="1330516"/>
            <a:ext cx="8686800" cy="3886200"/>
          </a:xfrm>
          <a:prstGeom prst="rect">
            <a:avLst/>
          </a:prstGeom>
        </p:spPr>
      </p:pic>
    </p:spTree>
    <p:extLst>
      <p:ext uri="{BB962C8B-B14F-4D97-AF65-F5344CB8AC3E}">
        <p14:creationId xmlns:p14="http://schemas.microsoft.com/office/powerpoint/2010/main" val="336196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766185"/>
            <a:ext cx="5610225" cy="1466850"/>
          </a:xfrm>
          <a:prstGeom prst="rect">
            <a:avLst/>
          </a:prstGeom>
        </p:spPr>
      </p:pic>
      <p:pic>
        <p:nvPicPr>
          <p:cNvPr id="5" name="Picture 4"/>
          <p:cNvPicPr>
            <a:picLocks noChangeAspect="1"/>
          </p:cNvPicPr>
          <p:nvPr/>
        </p:nvPicPr>
        <p:blipFill>
          <a:blip r:embed="rId3"/>
          <a:stretch>
            <a:fillRect/>
          </a:stretch>
        </p:blipFill>
        <p:spPr>
          <a:xfrm>
            <a:off x="838200" y="3565082"/>
            <a:ext cx="5457825" cy="1571625"/>
          </a:xfrm>
          <a:prstGeom prst="rect">
            <a:avLst/>
          </a:prstGeom>
        </p:spPr>
      </p:pic>
    </p:spTree>
    <p:extLst>
      <p:ext uri="{BB962C8B-B14F-4D97-AF65-F5344CB8AC3E}">
        <p14:creationId xmlns:p14="http://schemas.microsoft.com/office/powerpoint/2010/main" val="60488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II</a:t>
            </a:r>
            <a:endParaRPr lang="en-US" dirty="0"/>
          </a:p>
        </p:txBody>
      </p:sp>
      <p:pic>
        <p:nvPicPr>
          <p:cNvPr id="4" name="Content Placeholder 3"/>
          <p:cNvPicPr>
            <a:picLocks noGrp="1" noChangeAspect="1"/>
          </p:cNvPicPr>
          <p:nvPr>
            <p:ph idx="1"/>
          </p:nvPr>
        </p:nvPicPr>
        <p:blipFill>
          <a:blip r:embed="rId3"/>
          <a:stretch>
            <a:fillRect/>
          </a:stretch>
        </p:blipFill>
        <p:spPr>
          <a:xfrm>
            <a:off x="2195524" y="1524000"/>
            <a:ext cx="7797776" cy="4572000"/>
          </a:xfrm>
          <a:prstGeom prst="rect">
            <a:avLst/>
          </a:prstGeom>
        </p:spPr>
      </p:pic>
    </p:spTree>
    <p:extLst>
      <p:ext uri="{BB962C8B-B14F-4D97-AF65-F5344CB8AC3E}">
        <p14:creationId xmlns:p14="http://schemas.microsoft.com/office/powerpoint/2010/main" val="276231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COLLATE SQL_Latin1_General_CP1_CS_AS</a:t>
            </a:r>
          </a:p>
          <a:p>
            <a:r>
              <a:rPr lang="en-US" dirty="0" smtClean="0"/>
              <a:t>select </a:t>
            </a:r>
            <a:r>
              <a:rPr lang="en-US" dirty="0"/>
              <a:t>* from </a:t>
            </a:r>
            <a:r>
              <a:rPr lang="en-US" dirty="0" err="1"/>
              <a:t>sys.indexes</a:t>
            </a:r>
            <a:r>
              <a:rPr lang="en-US" dirty="0"/>
              <a:t> where name like '%EI_REQ_COVER%' </a:t>
            </a:r>
          </a:p>
          <a:p>
            <a:r>
              <a:rPr lang="en-US" dirty="0"/>
              <a:t>EI_REQ_COVER_IDX2 </a:t>
            </a:r>
          </a:p>
          <a:p>
            <a:r>
              <a:rPr lang="en-US" dirty="0"/>
              <a:t>BL_EI_REQ_COVER_IX3 </a:t>
            </a:r>
          </a:p>
          <a:p>
            <a:endParaRPr lang="en-US" dirty="0"/>
          </a:p>
        </p:txBody>
      </p:sp>
    </p:spTree>
    <p:extLst>
      <p:ext uri="{BB962C8B-B14F-4D97-AF65-F5344CB8AC3E}">
        <p14:creationId xmlns:p14="http://schemas.microsoft.com/office/powerpoint/2010/main" val="983625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Redirect</a:t>
            </a:r>
            <a:endParaRPr lang="en-US" dirty="0"/>
          </a:p>
        </p:txBody>
      </p:sp>
      <p:sp>
        <p:nvSpPr>
          <p:cNvPr id="3" name="Content Placeholder 2"/>
          <p:cNvSpPr>
            <a:spLocks noGrp="1"/>
          </p:cNvSpPr>
          <p:nvPr>
            <p:ph idx="1"/>
          </p:nvPr>
        </p:nvSpPr>
        <p:spPr/>
        <p:txBody>
          <a:bodyPr/>
          <a:lstStyle/>
          <a:p>
            <a:r>
              <a:rPr lang="en-US" dirty="0"/>
              <a:t>testdirector:10.53.149.79:8080/qcbin,MANDY,FBT02base2;0 </a:t>
            </a:r>
          </a:p>
          <a:p>
            <a:endParaRPr lang="en-US" dirty="0"/>
          </a:p>
        </p:txBody>
      </p:sp>
      <p:pic>
        <p:nvPicPr>
          <p:cNvPr id="4" name="Content Placeholder 3"/>
          <p:cNvPicPr>
            <a:picLocks noChangeAspect="1"/>
          </p:cNvPicPr>
          <p:nvPr/>
        </p:nvPicPr>
        <p:blipFill>
          <a:blip r:embed="rId2"/>
          <a:stretch>
            <a:fillRect/>
          </a:stretch>
        </p:blipFill>
        <p:spPr>
          <a:xfrm>
            <a:off x="7263593" y="2443956"/>
            <a:ext cx="4200525" cy="3114675"/>
          </a:xfrm>
          <a:prstGeom prst="rect">
            <a:avLst/>
          </a:prstGeom>
        </p:spPr>
      </p:pic>
      <p:pic>
        <p:nvPicPr>
          <p:cNvPr id="5" name="Picture 4"/>
          <p:cNvPicPr>
            <a:picLocks noChangeAspect="1"/>
          </p:cNvPicPr>
          <p:nvPr/>
        </p:nvPicPr>
        <p:blipFill>
          <a:blip r:embed="rId3"/>
          <a:stretch>
            <a:fillRect/>
          </a:stretch>
        </p:blipFill>
        <p:spPr>
          <a:xfrm>
            <a:off x="838200" y="2415524"/>
            <a:ext cx="4210050" cy="3286125"/>
          </a:xfrm>
          <a:prstGeom prst="rect">
            <a:avLst/>
          </a:prstGeom>
        </p:spPr>
      </p:pic>
    </p:spTree>
    <p:extLst>
      <p:ext uri="{BB962C8B-B14F-4D97-AF65-F5344CB8AC3E}">
        <p14:creationId xmlns:p14="http://schemas.microsoft.com/office/powerpoint/2010/main" val="4061724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2"/>
          <p:cNvSpPr>
            <a:spLocks noChangeArrowheads="1"/>
          </p:cNvSpPr>
          <p:nvPr/>
        </p:nvSpPr>
        <p:spPr bwMode="auto">
          <a:xfrm>
            <a:off x="838200" y="2114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two projects in ALM with same name under different domain, </a:t>
            </a:r>
            <a:r>
              <a:rPr kumimoji="0" lang="en-US" altLang="en-US" sz="1100" b="0" i="0" u="none" strike="noStrike" cap="none" normalizeH="0" baseline="0" dirty="0" err="1" smtClean="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a:t>
            </a:r>
            <a:r>
              <a:rPr kumimoji="0" lang="en-US" altLang="en-US" sz="1100" b="0"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cannot associate the second one for the first one is associated before.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71750"/>
            <a:ext cx="6689725" cy="288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48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pic>
        <p:nvPicPr>
          <p:cNvPr id="4" name="Content Placeholder 3"/>
          <p:cNvPicPr>
            <a:picLocks noGrp="1" noChangeAspect="1"/>
          </p:cNvPicPr>
          <p:nvPr>
            <p:ph idx="1"/>
          </p:nvPr>
        </p:nvPicPr>
        <p:blipFill>
          <a:blip r:embed="rId2"/>
          <a:stretch>
            <a:fillRect/>
          </a:stretch>
        </p:blipFill>
        <p:spPr>
          <a:xfrm>
            <a:off x="246087" y="1754096"/>
            <a:ext cx="1876425" cy="1781175"/>
          </a:xfrm>
          <a:prstGeom prst="rect">
            <a:avLst/>
          </a:prstGeom>
        </p:spPr>
      </p:pic>
      <p:pic>
        <p:nvPicPr>
          <p:cNvPr id="5" name="Picture 4"/>
          <p:cNvPicPr>
            <a:picLocks noChangeAspect="1"/>
          </p:cNvPicPr>
          <p:nvPr/>
        </p:nvPicPr>
        <p:blipFill>
          <a:blip r:embed="rId3"/>
          <a:stretch>
            <a:fillRect/>
          </a:stretch>
        </p:blipFill>
        <p:spPr>
          <a:xfrm>
            <a:off x="1948019" y="1690688"/>
            <a:ext cx="6648450" cy="257175"/>
          </a:xfrm>
          <a:prstGeom prst="rect">
            <a:avLst/>
          </a:prstGeom>
        </p:spPr>
      </p:pic>
      <p:pic>
        <p:nvPicPr>
          <p:cNvPr id="6" name="Picture 5"/>
          <p:cNvPicPr>
            <a:picLocks noChangeAspect="1"/>
          </p:cNvPicPr>
          <p:nvPr/>
        </p:nvPicPr>
        <p:blipFill>
          <a:blip r:embed="rId4"/>
          <a:stretch>
            <a:fillRect/>
          </a:stretch>
        </p:blipFill>
        <p:spPr>
          <a:xfrm>
            <a:off x="3814294" y="2000106"/>
            <a:ext cx="7456514" cy="3070329"/>
          </a:xfrm>
          <a:prstGeom prst="rect">
            <a:avLst/>
          </a:prstGeom>
        </p:spPr>
      </p:pic>
      <p:pic>
        <p:nvPicPr>
          <p:cNvPr id="7" name="Picture 6"/>
          <p:cNvPicPr>
            <a:picLocks noChangeAspect="1"/>
          </p:cNvPicPr>
          <p:nvPr/>
        </p:nvPicPr>
        <p:blipFill>
          <a:blip r:embed="rId5"/>
          <a:stretch>
            <a:fillRect/>
          </a:stretch>
        </p:blipFill>
        <p:spPr>
          <a:xfrm>
            <a:off x="0" y="4362450"/>
            <a:ext cx="7324725" cy="2495550"/>
          </a:xfrm>
          <a:prstGeom prst="rect">
            <a:avLst/>
          </a:prstGeom>
        </p:spPr>
      </p:pic>
    </p:spTree>
    <p:extLst>
      <p:ext uri="{BB962C8B-B14F-4D97-AF65-F5344CB8AC3E}">
        <p14:creationId xmlns:p14="http://schemas.microsoft.com/office/powerpoint/2010/main" val="1992558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90675" y="876300"/>
            <a:ext cx="9010650" cy="5105400"/>
          </a:xfrm>
          <a:prstGeom prst="rect">
            <a:avLst/>
          </a:prstGeom>
        </p:spPr>
      </p:pic>
    </p:spTree>
    <p:extLst>
      <p:ext uri="{BB962C8B-B14F-4D97-AF65-F5344CB8AC3E}">
        <p14:creationId xmlns:p14="http://schemas.microsoft.com/office/powerpoint/2010/main" val="1125468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Solution Manager - </a:t>
            </a:r>
            <a:r>
              <a:rPr lang="en-US" dirty="0" err="1" smtClean="0"/>
              <a:t>SolMan</a:t>
            </a:r>
            <a:endParaRPr lang="en-US" dirty="0"/>
          </a:p>
        </p:txBody>
      </p:sp>
      <p:sp>
        <p:nvSpPr>
          <p:cNvPr id="4" name="Content Placeholder 3"/>
          <p:cNvSpPr>
            <a:spLocks noGrp="1"/>
          </p:cNvSpPr>
          <p:nvPr>
            <p:ph idx="1"/>
          </p:nvPr>
        </p:nvSpPr>
        <p:spPr/>
        <p:txBody>
          <a:bodyPr>
            <a:normAutofit/>
          </a:bodyPr>
          <a:lstStyle/>
          <a:p>
            <a:pPr marL="0" indent="0">
              <a:buNone/>
            </a:pPr>
            <a:r>
              <a:rPr lang="en-US" dirty="0"/>
              <a:t>Product Goal:  Manage the SAP solution  </a:t>
            </a:r>
          </a:p>
          <a:p>
            <a:endParaRPr lang="en-US" dirty="0"/>
          </a:p>
          <a:p>
            <a:pPr marL="0" indent="0">
              <a:buNone/>
            </a:pPr>
            <a:r>
              <a:rPr lang="en-US" dirty="0"/>
              <a:t>Features:</a:t>
            </a:r>
          </a:p>
          <a:p>
            <a:pPr marL="285750" indent="-285750">
              <a:buFont typeface="Arial" pitchFamily="34" charset="0"/>
              <a:buChar char="•"/>
            </a:pPr>
            <a:r>
              <a:rPr lang="en-US" b="0" dirty="0"/>
              <a:t>Implementing and Upgrading SAP Solutions </a:t>
            </a:r>
          </a:p>
          <a:p>
            <a:pPr marL="285750" indent="-285750">
              <a:buFont typeface="Arial" pitchFamily="34" charset="0"/>
              <a:buChar char="•"/>
            </a:pPr>
            <a:r>
              <a:rPr lang="en-US" b="0" dirty="0"/>
              <a:t>Solution Monitoring</a:t>
            </a:r>
          </a:p>
          <a:p>
            <a:pPr marL="285750" indent="-285750">
              <a:buFont typeface="Arial" pitchFamily="34" charset="0"/>
              <a:buChar char="•"/>
            </a:pPr>
            <a:r>
              <a:rPr lang="en-US" b="0" dirty="0"/>
              <a:t>Services and Support</a:t>
            </a:r>
          </a:p>
          <a:p>
            <a:pPr marL="285750" indent="-285750">
              <a:buFont typeface="Arial" pitchFamily="34" charset="0"/>
              <a:buChar char="•"/>
            </a:pPr>
            <a:r>
              <a:rPr lang="en-US" b="0" dirty="0"/>
              <a:t>Service Desk</a:t>
            </a:r>
          </a:p>
          <a:p>
            <a:pPr marL="285750" indent="-285750">
              <a:buFont typeface="Arial" pitchFamily="34" charset="0"/>
              <a:buChar char="•"/>
            </a:pPr>
            <a:r>
              <a:rPr lang="en-US" b="0" dirty="0"/>
              <a:t>Change Management</a:t>
            </a:r>
          </a:p>
          <a:p>
            <a:endParaRPr lang="en-US" dirty="0"/>
          </a:p>
        </p:txBody>
      </p:sp>
    </p:spTree>
    <p:extLst>
      <p:ext uri="{BB962C8B-B14F-4D97-AF65-F5344CB8AC3E}">
        <p14:creationId xmlns:p14="http://schemas.microsoft.com/office/powerpoint/2010/main" val="129382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in </a:t>
            </a:r>
            <a:r>
              <a:rPr lang="en-US" dirty="0" err="1" smtClean="0"/>
              <a:t>SolMan</a:t>
            </a:r>
            <a:r>
              <a:rPr lang="en-US" dirty="0" smtClean="0"/>
              <a:t> 7.2 : SOLMAN_SETUP</a:t>
            </a:r>
            <a:endParaRPr lang="en-US" dirty="0"/>
          </a:p>
        </p:txBody>
      </p:sp>
      <p:pic>
        <p:nvPicPr>
          <p:cNvPr id="4" name="Content Placeholder 3"/>
          <p:cNvPicPr>
            <a:picLocks noGrp="1" noChangeAspect="1"/>
          </p:cNvPicPr>
          <p:nvPr>
            <p:ph idx="1"/>
          </p:nvPr>
        </p:nvPicPr>
        <p:blipFill>
          <a:blip r:embed="rId3"/>
          <a:stretch>
            <a:fillRect/>
          </a:stretch>
        </p:blipFill>
        <p:spPr>
          <a:xfrm>
            <a:off x="609600" y="2282036"/>
            <a:ext cx="10969625" cy="3055927"/>
          </a:xfrm>
          <a:prstGeom prst="rect">
            <a:avLst/>
          </a:prstGeom>
        </p:spPr>
      </p:pic>
    </p:spTree>
    <p:extLst>
      <p:ext uri="{BB962C8B-B14F-4D97-AF65-F5344CB8AC3E}">
        <p14:creationId xmlns:p14="http://schemas.microsoft.com/office/powerpoint/2010/main" val="401727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tretch>
            <a:fillRect/>
          </a:stretch>
        </p:blipFill>
        <p:spPr>
          <a:xfrm>
            <a:off x="0" y="3781425"/>
            <a:ext cx="6305550" cy="3076575"/>
          </a:xfrm>
          <a:prstGeom prst="rect">
            <a:avLst/>
          </a:prstGeom>
        </p:spPr>
      </p:pic>
      <p:pic>
        <p:nvPicPr>
          <p:cNvPr id="4" name="Picture 3"/>
          <p:cNvPicPr>
            <a:picLocks noChangeAspect="1"/>
          </p:cNvPicPr>
          <p:nvPr/>
        </p:nvPicPr>
        <p:blipFill>
          <a:blip r:embed="rId4"/>
          <a:stretch>
            <a:fillRect/>
          </a:stretch>
        </p:blipFill>
        <p:spPr>
          <a:xfrm>
            <a:off x="-52466" y="2211603"/>
            <a:ext cx="5181600" cy="1552575"/>
          </a:xfrm>
          <a:prstGeom prst="rect">
            <a:avLst/>
          </a:prstGeom>
        </p:spPr>
      </p:pic>
      <p:pic>
        <p:nvPicPr>
          <p:cNvPr id="3" name="Picture 2"/>
          <p:cNvPicPr>
            <a:picLocks noChangeAspect="1"/>
          </p:cNvPicPr>
          <p:nvPr/>
        </p:nvPicPr>
        <p:blipFill>
          <a:blip r:embed="rId5"/>
          <a:stretch>
            <a:fillRect/>
          </a:stretch>
        </p:blipFill>
        <p:spPr>
          <a:xfrm>
            <a:off x="2628900" y="0"/>
            <a:ext cx="9563100" cy="4924425"/>
          </a:xfrm>
          <a:prstGeom prst="rect">
            <a:avLst/>
          </a:prstGeom>
        </p:spPr>
      </p:pic>
    </p:spTree>
    <p:extLst>
      <p:ext uri="{BB962C8B-B14F-4D97-AF65-F5344CB8AC3E}">
        <p14:creationId xmlns:p14="http://schemas.microsoft.com/office/powerpoint/2010/main" val="1290860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690688"/>
            <a:ext cx="12242482" cy="4465715"/>
          </a:xfrm>
          <a:prstGeom prst="rect">
            <a:avLst/>
          </a:prstGeom>
        </p:spPr>
      </p:pic>
    </p:spTree>
    <p:extLst>
      <p:ext uri="{BB962C8B-B14F-4D97-AF65-F5344CB8AC3E}">
        <p14:creationId xmlns:p14="http://schemas.microsoft.com/office/powerpoint/2010/main" val="3407804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00025" y="2185987"/>
            <a:ext cx="11791950" cy="2486025"/>
          </a:xfrm>
          <a:prstGeom prst="rect">
            <a:avLst/>
          </a:prstGeom>
        </p:spPr>
      </p:pic>
    </p:spTree>
    <p:extLst>
      <p:ext uri="{BB962C8B-B14F-4D97-AF65-F5344CB8AC3E}">
        <p14:creationId xmlns:p14="http://schemas.microsoft.com/office/powerpoint/2010/main" val="3103733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Ui</a:t>
            </a:r>
            <a:r>
              <a:rPr lang="en-US" dirty="0" smtClean="0"/>
              <a:t> client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11480" y="1594319"/>
            <a:ext cx="11228070" cy="3927482"/>
          </a:xfrm>
          <a:prstGeom prst="rect">
            <a:avLst/>
          </a:prstGeom>
        </p:spPr>
      </p:pic>
    </p:spTree>
    <p:extLst>
      <p:ext uri="{BB962C8B-B14F-4D97-AF65-F5344CB8AC3E}">
        <p14:creationId xmlns:p14="http://schemas.microsoft.com/office/powerpoint/2010/main" val="300388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2140" y="529108"/>
            <a:ext cx="12119860" cy="5647855"/>
          </a:xfrm>
          <a:prstGeom prst="rect">
            <a:avLst/>
          </a:prstGeom>
        </p:spPr>
      </p:pic>
    </p:spTree>
    <p:extLst>
      <p:ext uri="{BB962C8B-B14F-4D97-AF65-F5344CB8AC3E}">
        <p14:creationId xmlns:p14="http://schemas.microsoft.com/office/powerpoint/2010/main" val="351846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a:t>
            </a:r>
            <a:endParaRPr lang="en-US" dirty="0"/>
          </a:p>
        </p:txBody>
      </p:sp>
      <p:pic>
        <p:nvPicPr>
          <p:cNvPr id="4" name="Content Placeholder 3"/>
          <p:cNvPicPr>
            <a:picLocks noGrp="1" noChangeAspect="1"/>
          </p:cNvPicPr>
          <p:nvPr>
            <p:ph idx="1"/>
          </p:nvPr>
        </p:nvPicPr>
        <p:blipFill>
          <a:blip r:embed="rId2"/>
          <a:stretch>
            <a:fillRect/>
          </a:stretch>
        </p:blipFill>
        <p:spPr>
          <a:xfrm>
            <a:off x="2974843" y="1524000"/>
            <a:ext cx="6239138" cy="4572000"/>
          </a:xfrm>
          <a:prstGeom prst="rect">
            <a:avLst/>
          </a:prstGeom>
        </p:spPr>
      </p:pic>
    </p:spTree>
    <p:extLst>
      <p:ext uri="{BB962C8B-B14F-4D97-AF65-F5344CB8AC3E}">
        <p14:creationId xmlns:p14="http://schemas.microsoft.com/office/powerpoint/2010/main" val="164509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3867150" y="971550"/>
            <a:ext cx="8324850" cy="5886450"/>
          </a:xfrm>
          <a:prstGeom prst="rect">
            <a:avLst/>
          </a:prstGeom>
        </p:spPr>
      </p:pic>
      <p:pic>
        <p:nvPicPr>
          <p:cNvPr id="5" name="Picture 4"/>
          <p:cNvPicPr>
            <a:picLocks noChangeAspect="1"/>
          </p:cNvPicPr>
          <p:nvPr/>
        </p:nvPicPr>
        <p:blipFill>
          <a:blip r:embed="rId4"/>
          <a:stretch>
            <a:fillRect/>
          </a:stretch>
        </p:blipFill>
        <p:spPr>
          <a:xfrm>
            <a:off x="838200" y="2543175"/>
            <a:ext cx="2981325" cy="1371600"/>
          </a:xfrm>
          <a:prstGeom prst="rect">
            <a:avLst/>
          </a:prstGeom>
        </p:spPr>
      </p:pic>
    </p:spTree>
    <p:extLst>
      <p:ext uri="{BB962C8B-B14F-4D97-AF65-F5344CB8AC3E}">
        <p14:creationId xmlns:p14="http://schemas.microsoft.com/office/powerpoint/2010/main" val="261717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75260" y="2040604"/>
            <a:ext cx="11949112" cy="2555208"/>
          </a:xfrm>
          <a:prstGeom prst="rect">
            <a:avLst/>
          </a:prstGeom>
        </p:spPr>
      </p:pic>
    </p:spTree>
    <p:extLst>
      <p:ext uri="{BB962C8B-B14F-4D97-AF65-F5344CB8AC3E}">
        <p14:creationId xmlns:p14="http://schemas.microsoft.com/office/powerpoint/2010/main" val="271612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238500" y="633412"/>
            <a:ext cx="5715000" cy="5591175"/>
          </a:xfrm>
          <a:prstGeom prst="rect">
            <a:avLst/>
          </a:prstGeom>
        </p:spPr>
      </p:pic>
    </p:spTree>
    <p:extLst>
      <p:ext uri="{BB962C8B-B14F-4D97-AF65-F5344CB8AC3E}">
        <p14:creationId xmlns:p14="http://schemas.microsoft.com/office/powerpoint/2010/main" val="198959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AGS_BPCA_WS_API</a:t>
            </a:r>
          </a:p>
          <a:p>
            <a:r>
              <a:rPr lang="en-US" b="1" dirty="0" smtClean="0"/>
              <a:t>CO_AGS_BPCA_3PTM_API</a:t>
            </a:r>
            <a:endParaRPr lang="en-US" dirty="0"/>
          </a:p>
        </p:txBody>
      </p:sp>
    </p:spTree>
    <p:extLst>
      <p:ext uri="{BB962C8B-B14F-4D97-AF65-F5344CB8AC3E}">
        <p14:creationId xmlns:p14="http://schemas.microsoft.com/office/powerpoint/2010/main" val="133792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47465" y="1524000"/>
            <a:ext cx="7493894" cy="4572000"/>
          </a:xfrm>
          <a:prstGeom prst="rect">
            <a:avLst/>
          </a:prstGeom>
        </p:spPr>
      </p:pic>
    </p:spTree>
    <p:extLst>
      <p:ext uri="{BB962C8B-B14F-4D97-AF65-F5344CB8AC3E}">
        <p14:creationId xmlns:p14="http://schemas.microsoft.com/office/powerpoint/2010/main" val="3197381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a:t>
            </a:r>
            <a:endParaRPr lang="en-US" dirty="0"/>
          </a:p>
        </p:txBody>
      </p:sp>
      <p:sp>
        <p:nvSpPr>
          <p:cNvPr id="3" name="Content Placeholder 2"/>
          <p:cNvSpPr>
            <a:spLocks noGrp="1"/>
          </p:cNvSpPr>
          <p:nvPr>
            <p:ph idx="1"/>
          </p:nvPr>
        </p:nvSpPr>
        <p:spPr/>
        <p:txBody>
          <a:bodyPr/>
          <a:lstStyle/>
          <a:p>
            <a:r>
              <a:rPr lang="en-US" dirty="0" smtClean="0"/>
              <a:t>1. delete association when </a:t>
            </a:r>
            <a:r>
              <a:rPr lang="en-US" dirty="0" err="1" smtClean="0"/>
              <a:t>alm</a:t>
            </a:r>
            <a:r>
              <a:rPr lang="en-US" dirty="0" smtClean="0"/>
              <a:t> project is already deleted will get error</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2203554" y="2323163"/>
            <a:ext cx="4876800" cy="952500"/>
          </a:xfrm>
          <a:prstGeom prst="rect">
            <a:avLst/>
          </a:prstGeom>
        </p:spPr>
      </p:pic>
    </p:spTree>
    <p:extLst>
      <p:ext uri="{BB962C8B-B14F-4D97-AF65-F5344CB8AC3E}">
        <p14:creationId xmlns:p14="http://schemas.microsoft.com/office/powerpoint/2010/main" val="25571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 shooting</a:t>
            </a:r>
            <a:endParaRPr lang="en-US" dirty="0"/>
          </a:p>
        </p:txBody>
      </p:sp>
      <p:sp>
        <p:nvSpPr>
          <p:cNvPr id="4" name="Rectangle 2"/>
          <p:cNvSpPr>
            <a:spLocks noChangeArrowheads="1"/>
          </p:cNvSpPr>
          <p:nvPr/>
        </p:nvSpPr>
        <p:spPr bwMode="auto">
          <a:xfrm>
            <a:off x="106681" y="1985304"/>
            <a:ext cx="120853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1F497D"/>
                </a:solidFill>
                <a:effectLst/>
                <a:latin typeface="Calibri" panose="020F0502020204030204" pitchFamily="34" charset="0"/>
                <a:ea typeface="SimSun" panose="02010600030101010101" pitchFamily="2" charset="-122"/>
                <a:cs typeface="SimSun" panose="02010600030101010101" pitchFamily="2" charset="-122"/>
              </a:rPr>
              <a:t>Request responsibility failed in HF3 SAP side</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F497D"/>
                </a:solidFill>
                <a:effectLst/>
                <a:latin typeface="Calibri" panose="020F0502020204030204" pitchFamily="34" charset="0"/>
                <a:ea typeface="SimSun" panose="02010600030101010101" pitchFamily="2" charset="-122"/>
                <a:cs typeface="SimSun" panose="02010600030101010101" pitchFamily="2" charset="-122"/>
              </a:rPr>
              <a:t>Maya notice that if we uncheck the non-default value in the Operation Settings of Adapter’s API, request responsibility can works.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5" name="Picture 1" descr="cid:image002.png@01D1F941.53C86ED0"/>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2864696"/>
            <a:ext cx="12048564" cy="24407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054249" y="57556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8145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2794" y="1371600"/>
            <a:ext cx="4295775" cy="3143250"/>
          </a:xfrm>
          <a:prstGeom prst="rect">
            <a:avLst/>
          </a:prstGeom>
        </p:spPr>
      </p:pic>
      <p:pic>
        <p:nvPicPr>
          <p:cNvPr id="5" name="Picture 4"/>
          <p:cNvPicPr>
            <a:picLocks noChangeAspect="1"/>
          </p:cNvPicPr>
          <p:nvPr/>
        </p:nvPicPr>
        <p:blipFill>
          <a:blip r:embed="rId3"/>
          <a:stretch>
            <a:fillRect/>
          </a:stretch>
        </p:blipFill>
        <p:spPr>
          <a:xfrm>
            <a:off x="3992527" y="2223964"/>
            <a:ext cx="7962900" cy="4495800"/>
          </a:xfrm>
          <a:prstGeom prst="rect">
            <a:avLst/>
          </a:prstGeom>
        </p:spPr>
      </p:pic>
    </p:spTree>
    <p:extLst>
      <p:ext uri="{BB962C8B-B14F-4D97-AF65-F5344CB8AC3E}">
        <p14:creationId xmlns:p14="http://schemas.microsoft.com/office/powerpoint/2010/main" val="362668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component</a:t>
            </a:r>
            <a:endParaRPr lang="en-US" dirty="0"/>
          </a:p>
        </p:txBody>
      </p:sp>
      <p:sp>
        <p:nvSpPr>
          <p:cNvPr id="3" name="Content Placeholder 2"/>
          <p:cNvSpPr>
            <a:spLocks noGrp="1"/>
          </p:cNvSpPr>
          <p:nvPr>
            <p:ph idx="1"/>
          </p:nvPr>
        </p:nvSpPr>
        <p:spPr/>
        <p:txBody>
          <a:bodyPr/>
          <a:lstStyle/>
          <a:p>
            <a:r>
              <a:rPr lang="en-US" dirty="0">
                <a:hlinkClick r:id="rId2"/>
              </a:rPr>
              <a:t>https://launchpad.support.sap.com/#/</a:t>
            </a:r>
            <a:r>
              <a:rPr lang="en-US" dirty="0" smtClean="0">
                <a:hlinkClick r:id="rId2"/>
              </a:rPr>
              <a:t>notes/2252961</a:t>
            </a:r>
            <a:endParaRPr lang="en-US" dirty="0" smtClean="0"/>
          </a:p>
          <a:p>
            <a:r>
              <a:rPr lang="en-US" dirty="0">
                <a:hlinkClick r:id="rId3"/>
              </a:rPr>
              <a:t>https://launchpad.support.sap.com/#/</a:t>
            </a:r>
            <a:r>
              <a:rPr lang="en-US" dirty="0" smtClean="0">
                <a:hlinkClick r:id="rId3"/>
              </a:rPr>
              <a:t>notes/2289984/E</a:t>
            </a:r>
            <a:endParaRPr lang="en-US" dirty="0" smtClean="0"/>
          </a:p>
          <a:p>
            <a:endParaRPr lang="en-US" dirty="0"/>
          </a:p>
          <a:p>
            <a:r>
              <a:rPr lang="en-US" dirty="0"/>
              <a:t>run the report “</a:t>
            </a:r>
            <a:r>
              <a:rPr lang="en-US" b="1" dirty="0"/>
              <a:t>DSWP_GET_CSN_COMPONENTS” in H5F?</a:t>
            </a:r>
            <a:endParaRPr lang="en-US" dirty="0"/>
          </a:p>
          <a:p>
            <a:r>
              <a:rPr lang="fr-BE" dirty="0"/>
              <a:t>T Code: SE38 &gt;&gt; Enter the Report Name &gt;&gt; Hit F8</a:t>
            </a:r>
            <a:endParaRPr lang="en-US" dirty="0"/>
          </a:p>
          <a:p>
            <a:r>
              <a:rPr lang="en-US" smtClean="0"/>
              <a:t>This is a </a:t>
            </a:r>
            <a:r>
              <a:rPr lang="en-US" dirty="0"/>
              <a:t>prerequisite of CHARM. SOLMAN_SETUP &gt; System Preparation &gt; Support Hub Connectivity </a:t>
            </a:r>
          </a:p>
          <a:p>
            <a:r>
              <a:rPr lang="en-US" dirty="0"/>
              <a:t>The ACH is that we deliver it to the customers. Therefore, we need to sync using the report program which connects to SAP to get the ACH</a:t>
            </a:r>
          </a:p>
          <a:p>
            <a:r>
              <a:rPr lang="en-US" dirty="0"/>
              <a:t>Report Name: </a:t>
            </a:r>
            <a:r>
              <a:rPr lang="en-US" b="1" dirty="0"/>
              <a:t>DSWP_GET_CSN_COMPONENTS</a:t>
            </a:r>
            <a:endParaRPr lang="en-US" dirty="0"/>
          </a:p>
          <a:p>
            <a:endParaRPr lang="en-US" dirty="0" smtClean="0"/>
          </a:p>
          <a:p>
            <a:endParaRPr lang="en-US" dirty="0"/>
          </a:p>
        </p:txBody>
      </p:sp>
    </p:spTree>
    <p:extLst>
      <p:ext uri="{BB962C8B-B14F-4D97-AF65-F5344CB8AC3E}">
        <p14:creationId xmlns:p14="http://schemas.microsoft.com/office/powerpoint/2010/main" val="391199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GetAlmVersion</a:t>
            </a:r>
            <a:endParaRPr lang="en-US" dirty="0"/>
          </a:p>
        </p:txBody>
      </p:sp>
      <p:sp>
        <p:nvSpPr>
          <p:cNvPr id="3" name="Content Placeholder 2"/>
          <p:cNvSpPr>
            <a:spLocks noGrp="1"/>
          </p:cNvSpPr>
          <p:nvPr>
            <p:ph idx="1"/>
          </p:nvPr>
        </p:nvSpPr>
        <p:spPr/>
        <p:txBody>
          <a:bodyPr/>
          <a:lstStyle/>
          <a:p>
            <a:r>
              <a:rPr lang="en-US" dirty="0"/>
              <a:t>The version request you get it the very first time. Once the version is stored in AGS_ADT_MAPPING table, we don’t get the version again.</a:t>
            </a:r>
          </a:p>
          <a:p>
            <a:r>
              <a:rPr lang="en-US" dirty="0"/>
              <a:t>In case the association got created in SP05/ SP06, we get the version in the response of the association. So we don’t call it </a:t>
            </a:r>
            <a:r>
              <a:rPr lang="en-US" dirty="0" smtClean="0"/>
              <a:t>anyways</a:t>
            </a:r>
          </a:p>
          <a:p>
            <a:endParaRPr lang="en-US" dirty="0"/>
          </a:p>
          <a:p>
            <a:r>
              <a:rPr lang="en-US" dirty="0"/>
              <a:t>Where </a:t>
            </a:r>
            <a:r>
              <a:rPr lang="en-US" dirty="0" err="1"/>
              <a:t>getALMVersion</a:t>
            </a:r>
            <a:r>
              <a:rPr lang="en-US" dirty="0"/>
              <a:t> is used?</a:t>
            </a:r>
          </a:p>
          <a:p>
            <a:r>
              <a:rPr lang="en-US" dirty="0"/>
              <a:t>In case the Association was created in SP03, the table AGS_ADT_MAPPING will not have the ALM version. Therefore before transferring the solution documentation, we call the operation </a:t>
            </a:r>
            <a:r>
              <a:rPr lang="en-US" dirty="0" err="1"/>
              <a:t>getALMVersion</a:t>
            </a:r>
            <a:r>
              <a:rPr lang="en-US" dirty="0"/>
              <a:t> to get the version </a:t>
            </a:r>
          </a:p>
          <a:p>
            <a:r>
              <a:rPr lang="en-US" dirty="0" smtClean="0"/>
              <a:t>Remove </a:t>
            </a:r>
            <a:r>
              <a:rPr lang="en-US" dirty="0"/>
              <a:t>the ALM_VERSION for your association in the table AGS_ADT_MAPPING. </a:t>
            </a:r>
          </a:p>
          <a:p>
            <a:r>
              <a:rPr lang="en-US" dirty="0"/>
              <a:t>Then try transferring the solution documentation. This would call the operation </a:t>
            </a:r>
            <a:r>
              <a:rPr lang="en-US" dirty="0" err="1"/>
              <a:t>AgsSmGerAlmVersion</a:t>
            </a:r>
            <a:endParaRPr lang="en-US" dirty="0"/>
          </a:p>
          <a:p>
            <a:endParaRPr lang="en-US" dirty="0"/>
          </a:p>
          <a:p>
            <a:endParaRPr lang="en-US" dirty="0"/>
          </a:p>
        </p:txBody>
      </p:sp>
    </p:spTree>
    <p:extLst>
      <p:ext uri="{BB962C8B-B14F-4D97-AF65-F5344CB8AC3E}">
        <p14:creationId xmlns:p14="http://schemas.microsoft.com/office/powerpoint/2010/main" val="68459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a:t>
            </a:r>
            <a:endParaRPr lang="en-US" dirty="0"/>
          </a:p>
        </p:txBody>
      </p:sp>
      <p:sp>
        <p:nvSpPr>
          <p:cNvPr id="3" name="Content Placeholder 2"/>
          <p:cNvSpPr>
            <a:spLocks noGrp="1"/>
          </p:cNvSpPr>
          <p:nvPr>
            <p:ph idx="1"/>
          </p:nvPr>
        </p:nvSpPr>
        <p:spPr/>
        <p:txBody>
          <a:bodyPr/>
          <a:lstStyle/>
          <a:p>
            <a:r>
              <a:rPr lang="en-US" dirty="0" smtClean="0"/>
              <a:t>Logical component </a:t>
            </a:r>
            <a:r>
              <a:rPr lang="en-US" altLang="zh-CN" dirty="0" smtClean="0"/>
              <a:t>group</a:t>
            </a:r>
          </a:p>
          <a:p>
            <a:pPr lvl="1"/>
            <a:r>
              <a:rPr lang="en-US" altLang="zh-CN" dirty="0" smtClean="0"/>
              <a:t>Site</a:t>
            </a:r>
          </a:p>
          <a:p>
            <a:pPr lvl="2"/>
            <a:r>
              <a:rPr lang="en-US" dirty="0" smtClean="0"/>
              <a:t>Role</a:t>
            </a:r>
          </a:p>
          <a:p>
            <a:pPr lvl="3"/>
            <a:r>
              <a:rPr lang="en-US" dirty="0" smtClean="0"/>
              <a:t>Technical system</a:t>
            </a:r>
            <a:endParaRPr lang="en-US" dirty="0"/>
          </a:p>
        </p:txBody>
      </p:sp>
    </p:spTree>
    <p:extLst>
      <p:ext uri="{BB962C8B-B14F-4D97-AF65-F5344CB8AC3E}">
        <p14:creationId xmlns:p14="http://schemas.microsoft.com/office/powerpoint/2010/main" val="280745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SP06</a:t>
            </a:r>
            <a:endParaRPr lang="en-US" dirty="0"/>
          </a:p>
        </p:txBody>
      </p:sp>
      <p:sp>
        <p:nvSpPr>
          <p:cNvPr id="3" name="Content Placeholder 2"/>
          <p:cNvSpPr>
            <a:spLocks noGrp="1"/>
          </p:cNvSpPr>
          <p:nvPr>
            <p:ph idx="1"/>
          </p:nvPr>
        </p:nvSpPr>
        <p:spPr/>
        <p:txBody>
          <a:bodyPr/>
          <a:lstStyle/>
          <a:p>
            <a:r>
              <a:rPr lang="en-US" dirty="0"/>
              <a:t>There is an authorization enabled per association. </a:t>
            </a:r>
          </a:p>
          <a:p>
            <a:r>
              <a:rPr lang="en-US" dirty="0" smtClean="0"/>
              <a:t>user need to be added in </a:t>
            </a:r>
            <a:r>
              <a:rPr lang="en-US" dirty="0"/>
              <a:t>role management </a:t>
            </a:r>
          </a:p>
          <a:p>
            <a:r>
              <a:rPr lang="en-US" dirty="0"/>
              <a:t>This can be seen in the transaction </a:t>
            </a:r>
            <a:r>
              <a:rPr lang="en-US" dirty="0" smtClean="0"/>
              <a:t>PFCG and su01</a:t>
            </a:r>
          </a:p>
          <a:p>
            <a:endParaRPr lang="en-US" dirty="0"/>
          </a:p>
        </p:txBody>
      </p:sp>
      <p:pic>
        <p:nvPicPr>
          <p:cNvPr id="5" name="Picture 4"/>
          <p:cNvPicPr>
            <a:picLocks noChangeAspect="1"/>
          </p:cNvPicPr>
          <p:nvPr/>
        </p:nvPicPr>
        <p:blipFill>
          <a:blip r:embed="rId2"/>
          <a:stretch>
            <a:fillRect/>
          </a:stretch>
        </p:blipFill>
        <p:spPr>
          <a:xfrm>
            <a:off x="1939117" y="2693497"/>
            <a:ext cx="8629650" cy="3981450"/>
          </a:xfrm>
          <a:prstGeom prst="rect">
            <a:avLst/>
          </a:prstGeom>
        </p:spPr>
      </p:pic>
      <p:pic>
        <p:nvPicPr>
          <p:cNvPr id="6" name="Picture 5"/>
          <p:cNvPicPr>
            <a:picLocks noChangeAspect="1"/>
          </p:cNvPicPr>
          <p:nvPr/>
        </p:nvPicPr>
        <p:blipFill>
          <a:blip r:embed="rId3"/>
          <a:stretch>
            <a:fillRect/>
          </a:stretch>
        </p:blipFill>
        <p:spPr>
          <a:xfrm>
            <a:off x="8202584" y="2607772"/>
            <a:ext cx="3695700" cy="4152900"/>
          </a:xfrm>
          <a:prstGeom prst="rect">
            <a:avLst/>
          </a:prstGeom>
        </p:spPr>
      </p:pic>
    </p:spTree>
    <p:extLst>
      <p:ext uri="{BB962C8B-B14F-4D97-AF65-F5344CB8AC3E}">
        <p14:creationId xmlns:p14="http://schemas.microsoft.com/office/powerpoint/2010/main" val="51786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a:t>
            </a:r>
            <a:endParaRPr lang="en-US" dirty="0"/>
          </a:p>
        </p:txBody>
      </p:sp>
      <p:sp>
        <p:nvSpPr>
          <p:cNvPr id="3" name="Content Placeholder 2"/>
          <p:cNvSpPr>
            <a:spLocks noGrp="1"/>
          </p:cNvSpPr>
          <p:nvPr>
            <p:ph idx="1"/>
          </p:nvPr>
        </p:nvSpPr>
        <p:spPr/>
        <p:txBody>
          <a:bodyPr>
            <a:normAutofit fontScale="92500" lnSpcReduction="20000"/>
          </a:bodyPr>
          <a:lstStyle/>
          <a:p>
            <a:r>
              <a:rPr lang="en-US" dirty="0">
                <a:hlinkClick r:id="rId2"/>
              </a:rPr>
              <a:t>http://</a:t>
            </a:r>
            <a:r>
              <a:rPr lang="en-US" dirty="0" smtClean="0">
                <a:hlinkClick r:id="rId2"/>
              </a:rPr>
              <a:t>alm-help.saas.hpe.com/en/12.53/pdfs/EI_UserGuide_for_SolutionManager72.pdf</a:t>
            </a:r>
            <a:endParaRPr lang="en-US" dirty="0" smtClean="0"/>
          </a:p>
          <a:p>
            <a:endParaRPr lang="en-US" dirty="0" smtClean="0"/>
          </a:p>
          <a:p>
            <a:r>
              <a:rPr lang="en-US" dirty="0" smtClean="0"/>
              <a:t>Installation</a:t>
            </a:r>
          </a:p>
          <a:p>
            <a:r>
              <a:rPr lang="en-US" dirty="0">
                <a:hlinkClick r:id="rId3"/>
              </a:rPr>
              <a:t>https://launchpad.support.sap.com/#/softwarecenter/template/products/%20_APP=00200682500000001943&amp;_</a:t>
            </a:r>
            <a:r>
              <a:rPr lang="en-US" dirty="0" smtClean="0">
                <a:hlinkClick r:id="rId3"/>
              </a:rPr>
              <a:t>EVENT=DISPHIER&amp;HEADER=Y&amp;FUNCTIONBAR=N&amp;EVENT=TREE&amp;NE=NAVIGATE&amp;ENR=01200314690800000208&amp;V=INST&amp;TA=ACTUAL&amp;PAGE=SEARCH/SAP%20QUALITY%20CENTER%20BY%20HP</a:t>
            </a:r>
            <a:endParaRPr lang="en-US" dirty="0" smtClean="0"/>
          </a:p>
          <a:p>
            <a:endParaRPr lang="en-US" dirty="0" smtClean="0"/>
          </a:p>
          <a:p>
            <a:r>
              <a:rPr lang="en-US" dirty="0"/>
              <a:t>SAP TAO Maintenance and </a:t>
            </a:r>
            <a:r>
              <a:rPr lang="en-US" dirty="0" smtClean="0"/>
              <a:t>Supportability</a:t>
            </a:r>
          </a:p>
          <a:p>
            <a:r>
              <a:rPr lang="en-US" dirty="0" smtClean="0">
                <a:hlinkClick r:id="rId4"/>
              </a:rPr>
              <a:t>https</a:t>
            </a:r>
            <a:r>
              <a:rPr lang="en-US" dirty="0">
                <a:hlinkClick r:id="rId4"/>
              </a:rPr>
              <a:t>://launchpad.support.sap.com/#/</a:t>
            </a:r>
            <a:r>
              <a:rPr lang="en-US" dirty="0" smtClean="0">
                <a:hlinkClick r:id="rId4"/>
              </a:rPr>
              <a:t>notes/0002421139</a:t>
            </a:r>
            <a:endParaRPr lang="en-US" dirty="0" smtClean="0"/>
          </a:p>
          <a:p>
            <a:endParaRPr lang="en-US" dirty="0" smtClean="0"/>
          </a:p>
          <a:p>
            <a:r>
              <a:rPr lang="en-US" dirty="0"/>
              <a:t>Maintenance and Supportability : SAP Solution Manager Adapter for QC / Partner Test Management</a:t>
            </a:r>
          </a:p>
          <a:p>
            <a:r>
              <a:rPr lang="en-US" dirty="0">
                <a:hlinkClick r:id="rId5"/>
              </a:rPr>
              <a:t>https://launchpad.support.sap.com/#/</a:t>
            </a:r>
            <a:r>
              <a:rPr lang="en-US" dirty="0" smtClean="0">
                <a:hlinkClick r:id="rId5"/>
              </a:rPr>
              <a:t>notes/0002424894</a:t>
            </a:r>
            <a:endParaRPr lang="en-US" dirty="0" smtClean="0"/>
          </a:p>
          <a:p>
            <a:endParaRPr lang="en-US" dirty="0"/>
          </a:p>
          <a:p>
            <a:r>
              <a:rPr lang="en-US" dirty="0" smtClean="0"/>
              <a:t>Wiki</a:t>
            </a:r>
          </a:p>
          <a:p>
            <a:r>
              <a:rPr lang="en-US" dirty="0">
                <a:hlinkClick r:id="rId6"/>
              </a:rPr>
              <a:t>https://wiki.scn.sap.com/wiki/display/SM/SAP+Solution+Manager+WIKI+-+</a:t>
            </a:r>
            <a:r>
              <a:rPr lang="en-US" dirty="0" smtClean="0">
                <a:hlinkClick r:id="rId6"/>
              </a:rPr>
              <a:t>Test+Suite</a:t>
            </a:r>
            <a:r>
              <a:rPr lang="en-US" dirty="0" smtClean="0"/>
              <a:t> </a:t>
            </a:r>
            <a:endParaRPr lang="en-US" dirty="0"/>
          </a:p>
        </p:txBody>
      </p:sp>
    </p:spTree>
    <p:extLst>
      <p:ext uri="{BB962C8B-B14F-4D97-AF65-F5344CB8AC3E}">
        <p14:creationId xmlns:p14="http://schemas.microsoft.com/office/powerpoint/2010/main" val="319817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2499073 </a:t>
            </a:r>
            <a:r>
              <a:rPr lang="en-US" dirty="0" smtClean="0"/>
              <a:t>on SP05 for push </a:t>
            </a:r>
            <a:r>
              <a:rPr lang="en-US" dirty="0" err="1" smtClean="0"/>
              <a:t>soldoc</a:t>
            </a:r>
            <a:endParaRPr lang="en-US" dirty="0" smtClean="0"/>
          </a:p>
          <a:p>
            <a:r>
              <a:rPr lang="en-US" dirty="0"/>
              <a:t>2502331 </a:t>
            </a:r>
            <a:r>
              <a:rPr lang="en-US" dirty="0" smtClean="0"/>
              <a:t>on SP05 for BPCA partner test available</a:t>
            </a:r>
            <a:endParaRPr lang="en-US" dirty="0"/>
          </a:p>
        </p:txBody>
      </p:sp>
    </p:spTree>
    <p:extLst>
      <p:ext uri="{BB962C8B-B14F-4D97-AF65-F5344CB8AC3E}">
        <p14:creationId xmlns:p14="http://schemas.microsoft.com/office/powerpoint/2010/main" val="409576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002" y="2957636"/>
            <a:ext cx="5445918" cy="1218124"/>
          </a:xfrm>
        </p:spPr>
        <p:txBody>
          <a:bodyPr/>
          <a:lstStyle/>
          <a:p>
            <a:r>
              <a:rPr lang="en-US" sz="7200" dirty="0" smtClean="0"/>
              <a:t>Thank You!</a:t>
            </a:r>
            <a:endParaRPr lang="en-US" sz="7200" dirty="0"/>
          </a:p>
        </p:txBody>
      </p:sp>
    </p:spTree>
    <p:extLst>
      <p:ext uri="{BB962C8B-B14F-4D97-AF65-F5344CB8AC3E}">
        <p14:creationId xmlns:p14="http://schemas.microsoft.com/office/powerpoint/2010/main" val="376822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SAML2</a:t>
            </a:r>
            <a:endParaRPr lang="en-US" dirty="0"/>
          </a:p>
        </p:txBody>
      </p:sp>
      <p:pic>
        <p:nvPicPr>
          <p:cNvPr id="4" name="Content Placeholder 3"/>
          <p:cNvPicPr>
            <a:picLocks noGrp="1" noChangeAspect="1"/>
          </p:cNvPicPr>
          <p:nvPr>
            <p:ph idx="1"/>
          </p:nvPr>
        </p:nvPicPr>
        <p:blipFill>
          <a:blip r:embed="rId2"/>
          <a:stretch>
            <a:fillRect/>
          </a:stretch>
        </p:blipFill>
        <p:spPr>
          <a:xfrm>
            <a:off x="2566443" y="1524000"/>
            <a:ext cx="7055938" cy="4572000"/>
          </a:xfrm>
          <a:prstGeom prst="rect">
            <a:avLst/>
          </a:prstGeom>
        </p:spPr>
      </p:pic>
    </p:spTree>
    <p:extLst>
      <p:ext uri="{BB962C8B-B14F-4D97-AF65-F5344CB8AC3E}">
        <p14:creationId xmlns:p14="http://schemas.microsoft.com/office/powerpoint/2010/main" val="197406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16487" y="1524000"/>
            <a:ext cx="7155850" cy="4572000"/>
          </a:xfrm>
          <a:prstGeom prst="rect">
            <a:avLst/>
          </a:prstGeom>
        </p:spPr>
      </p:pic>
    </p:spTree>
    <p:extLst>
      <p:ext uri="{BB962C8B-B14F-4D97-AF65-F5344CB8AC3E}">
        <p14:creationId xmlns:p14="http://schemas.microsoft.com/office/powerpoint/2010/main" val="30873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15509" y="1592826"/>
            <a:ext cx="6109921" cy="3967316"/>
          </a:xfrm>
          <a:prstGeom prst="rect">
            <a:avLst/>
          </a:prstGeom>
        </p:spPr>
      </p:pic>
      <p:pic>
        <p:nvPicPr>
          <p:cNvPr id="4" name="Picture 3"/>
          <p:cNvPicPr>
            <a:picLocks noChangeAspect="1"/>
          </p:cNvPicPr>
          <p:nvPr/>
        </p:nvPicPr>
        <p:blipFill>
          <a:blip r:embed="rId3"/>
          <a:stretch>
            <a:fillRect/>
          </a:stretch>
        </p:blipFill>
        <p:spPr>
          <a:xfrm>
            <a:off x="4380271" y="4315596"/>
            <a:ext cx="7737372" cy="2367764"/>
          </a:xfrm>
          <a:prstGeom prst="rect">
            <a:avLst/>
          </a:prstGeom>
        </p:spPr>
      </p:pic>
      <p:pic>
        <p:nvPicPr>
          <p:cNvPr id="5" name="Picture 4"/>
          <p:cNvPicPr>
            <a:picLocks noChangeAspect="1"/>
          </p:cNvPicPr>
          <p:nvPr/>
        </p:nvPicPr>
        <p:blipFill>
          <a:blip r:embed="rId4"/>
          <a:stretch>
            <a:fillRect/>
          </a:stretch>
        </p:blipFill>
        <p:spPr>
          <a:xfrm>
            <a:off x="5911952" y="2549855"/>
            <a:ext cx="6205691" cy="1689541"/>
          </a:xfrm>
          <a:prstGeom prst="rect">
            <a:avLst/>
          </a:prstGeom>
        </p:spPr>
      </p:pic>
    </p:spTree>
    <p:extLst>
      <p:ext uri="{BB962C8B-B14F-4D97-AF65-F5344CB8AC3E}">
        <p14:creationId xmlns:p14="http://schemas.microsoft.com/office/powerpoint/2010/main" val="42940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828902" y="1524000"/>
            <a:ext cx="4531021" cy="4572000"/>
          </a:xfrm>
          <a:prstGeom prst="rect">
            <a:avLst/>
          </a:prstGeom>
        </p:spPr>
      </p:pic>
    </p:spTree>
    <p:extLst>
      <p:ext uri="{BB962C8B-B14F-4D97-AF65-F5344CB8AC3E}">
        <p14:creationId xmlns:p14="http://schemas.microsoft.com/office/powerpoint/2010/main" val="238465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1404950" y="1674471"/>
            <a:ext cx="4689462" cy="4572000"/>
          </a:xfrm>
          <a:prstGeom prst="rect">
            <a:avLst/>
          </a:prstGeom>
        </p:spPr>
      </p:pic>
      <p:pic>
        <p:nvPicPr>
          <p:cNvPr id="3" name="Picture 2"/>
          <p:cNvPicPr>
            <a:picLocks noChangeAspect="1"/>
          </p:cNvPicPr>
          <p:nvPr/>
        </p:nvPicPr>
        <p:blipFill>
          <a:blip r:embed="rId4"/>
          <a:stretch>
            <a:fillRect/>
          </a:stretch>
        </p:blipFill>
        <p:spPr>
          <a:xfrm>
            <a:off x="6223080" y="1674471"/>
            <a:ext cx="4838700" cy="2266950"/>
          </a:xfrm>
          <a:prstGeom prst="rect">
            <a:avLst/>
          </a:prstGeom>
        </p:spPr>
      </p:pic>
    </p:spTree>
    <p:extLst>
      <p:ext uri="{BB962C8B-B14F-4D97-AF65-F5344CB8AC3E}">
        <p14:creationId xmlns:p14="http://schemas.microsoft.com/office/powerpoint/2010/main" val="164200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1035" y="1371600"/>
            <a:ext cx="6229350" cy="2095500"/>
          </a:xfrm>
          <a:prstGeom prst="rect">
            <a:avLst/>
          </a:prstGeom>
        </p:spPr>
      </p:pic>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4"/>
          <a:stretch>
            <a:fillRect/>
          </a:stretch>
        </p:blipFill>
        <p:spPr>
          <a:xfrm>
            <a:off x="2787610" y="5466507"/>
            <a:ext cx="8848725" cy="1266825"/>
          </a:xfrm>
          <a:prstGeom prst="rect">
            <a:avLst/>
          </a:prstGeom>
        </p:spPr>
      </p:pic>
      <p:pic>
        <p:nvPicPr>
          <p:cNvPr id="5" name="Picture 4"/>
          <p:cNvPicPr>
            <a:picLocks noChangeAspect="1"/>
          </p:cNvPicPr>
          <p:nvPr/>
        </p:nvPicPr>
        <p:blipFill>
          <a:blip r:embed="rId5"/>
          <a:stretch>
            <a:fillRect/>
          </a:stretch>
        </p:blipFill>
        <p:spPr>
          <a:xfrm>
            <a:off x="4672331" y="2018457"/>
            <a:ext cx="6315075" cy="3448050"/>
          </a:xfrm>
          <a:prstGeom prst="rect">
            <a:avLst/>
          </a:prstGeom>
        </p:spPr>
      </p:pic>
    </p:spTree>
    <p:extLst>
      <p:ext uri="{BB962C8B-B14F-4D97-AF65-F5344CB8AC3E}">
        <p14:creationId xmlns:p14="http://schemas.microsoft.com/office/powerpoint/2010/main" val="378580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19" y="1016782"/>
            <a:ext cx="9145477" cy="5511433"/>
          </a:xfrm>
        </p:spPr>
      </p:pic>
    </p:spTree>
    <p:extLst>
      <p:ext uri="{BB962C8B-B14F-4D97-AF65-F5344CB8AC3E}">
        <p14:creationId xmlns:p14="http://schemas.microsoft.com/office/powerpoint/2010/main" val="321828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1639990" y="1524000"/>
            <a:ext cx="8908844" cy="4572000"/>
          </a:xfrm>
          <a:prstGeom prst="rect">
            <a:avLst/>
          </a:prstGeom>
        </p:spPr>
      </p:pic>
    </p:spTree>
    <p:extLst>
      <p:ext uri="{BB962C8B-B14F-4D97-AF65-F5344CB8AC3E}">
        <p14:creationId xmlns:p14="http://schemas.microsoft.com/office/powerpoint/2010/main" val="304738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SolMan</a:t>
            </a:r>
            <a:r>
              <a:rPr lang="en-US" dirty="0"/>
              <a:t> </a:t>
            </a:r>
            <a:r>
              <a:rPr lang="en-US" dirty="0" smtClean="0"/>
              <a:t>Adapter</a:t>
            </a:r>
            <a:r>
              <a:rPr lang="en-US" dirty="0"/>
              <a:t> – </a:t>
            </a:r>
            <a:r>
              <a:rPr lang="en-US" dirty="0" smtClean="0"/>
              <a:t>EI – Enterprise Integration</a:t>
            </a:r>
            <a:endParaRPr lang="en-US" dirty="0"/>
          </a:p>
        </p:txBody>
      </p:sp>
      <p:sp>
        <p:nvSpPr>
          <p:cNvPr id="4" name="Content Placeholder 1"/>
          <p:cNvSpPr>
            <a:spLocks noGrp="1"/>
          </p:cNvSpPr>
          <p:nvPr>
            <p:ph idx="1"/>
          </p:nvPr>
        </p:nvSpPr>
        <p:spPr>
          <a:xfrm>
            <a:off x="156067" y="1142451"/>
            <a:ext cx="11876690" cy="5032375"/>
          </a:xfrm>
          <a:prstGeom prst="rect">
            <a:avLst/>
          </a:prstGeom>
        </p:spPr>
        <p:txBody>
          <a:bodyPr vert="horz" lIns="0" tIns="0" rIns="0" bIns="0" rtlCol="0">
            <a:norm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endParaRPr lang="en-US" dirty="0"/>
          </a:p>
          <a:p>
            <a:pPr lvl="2">
              <a:buFont typeface="Wingdings" panose="05000000000000000000" pitchFamily="2" charset="2"/>
              <a:buChar char="§"/>
            </a:pPr>
            <a:r>
              <a:rPr lang="en-US" sz="1800" dirty="0"/>
              <a:t>Extension of ALM to integrate </a:t>
            </a:r>
            <a:r>
              <a:rPr lang="en-US" sz="1800" dirty="0" smtClean="0"/>
              <a:t>SAP </a:t>
            </a:r>
            <a:r>
              <a:rPr lang="en-US" sz="1800" dirty="0"/>
              <a:t>Solution </a:t>
            </a:r>
            <a:r>
              <a:rPr lang="en-US" sz="1800" dirty="0" smtClean="0"/>
              <a:t>Manager with HPE ALM (formerly HP QC)</a:t>
            </a:r>
            <a:endParaRPr lang="en-US" sz="1800" dirty="0"/>
          </a:p>
          <a:p>
            <a:pPr lvl="2"/>
            <a:endParaRPr lang="en-US" sz="1800" dirty="0"/>
          </a:p>
          <a:p>
            <a:pPr lvl="2">
              <a:buFont typeface="Wingdings" panose="05000000000000000000" pitchFamily="2" charset="2"/>
              <a:buChar char="§"/>
            </a:pPr>
            <a:r>
              <a:rPr lang="en-US" sz="1800" dirty="0" smtClean="0"/>
              <a:t>Main Feature: Synchronize Solution/Blueprint to ALM requirement module, </a:t>
            </a:r>
            <a:r>
              <a:rPr lang="en-US" sz="1800" dirty="0"/>
              <a:t>test result, test case and defect</a:t>
            </a:r>
          </a:p>
          <a:p>
            <a:pPr lvl="2"/>
            <a:endParaRPr lang="en-US" sz="1800" dirty="0"/>
          </a:p>
          <a:p>
            <a:pPr lvl="2"/>
            <a:endParaRPr lang="en-US" sz="1800" dirty="0"/>
          </a:p>
        </p:txBody>
      </p:sp>
      <p:graphicFrame>
        <p:nvGraphicFramePr>
          <p:cNvPr id="3" name="Table 2"/>
          <p:cNvGraphicFramePr>
            <a:graphicFrameLocks noGrp="1"/>
          </p:cNvGraphicFramePr>
          <p:nvPr>
            <p:extLst>
              <p:ext uri="{D42A27DB-BD31-4B8C-83A1-F6EECF244321}">
                <p14:modId xmlns:p14="http://schemas.microsoft.com/office/powerpoint/2010/main" val="1704089982"/>
              </p:ext>
            </p:extLst>
          </p:nvPr>
        </p:nvGraphicFramePr>
        <p:xfrm>
          <a:off x="712680" y="2784878"/>
          <a:ext cx="10343247" cy="2219960"/>
        </p:xfrm>
        <a:graphic>
          <a:graphicData uri="http://schemas.openxmlformats.org/drawingml/2006/table">
            <a:tbl>
              <a:tblPr firstRow="1" bandRow="1">
                <a:tableStyleId>{21E4AEA4-8DFA-4A89-87EB-49C32662AFE0}</a:tableStyleId>
              </a:tblPr>
              <a:tblGrid>
                <a:gridCol w="3011422"/>
                <a:gridCol w="1463040"/>
                <a:gridCol w="3059083"/>
                <a:gridCol w="2809702"/>
              </a:tblGrid>
              <a:tr h="0">
                <a:tc>
                  <a:txBody>
                    <a:bodyPr/>
                    <a:lstStyle/>
                    <a:p>
                      <a:pPr algn="ctr"/>
                      <a:r>
                        <a:rPr lang="en-US" dirty="0" smtClean="0"/>
                        <a:t>ALM</a:t>
                      </a:r>
                      <a:endParaRPr lang="en-US" dirty="0"/>
                    </a:p>
                  </a:txBody>
                  <a:tcPr>
                    <a:solidFill>
                      <a:srgbClr val="00B388"/>
                    </a:solidFill>
                  </a:tcPr>
                </a:tc>
                <a:tc>
                  <a:txBody>
                    <a:bodyPr/>
                    <a:lstStyle/>
                    <a:p>
                      <a:pPr algn="ctr"/>
                      <a:r>
                        <a:rPr lang="en-US" dirty="0" err="1" smtClean="0"/>
                        <a:t>SolMan</a:t>
                      </a:r>
                      <a:r>
                        <a:rPr lang="en-US" dirty="0" smtClean="0"/>
                        <a:t> 7.1</a:t>
                      </a:r>
                      <a:endParaRPr lang="en-US" dirty="0"/>
                    </a:p>
                  </a:txBody>
                  <a:tcPr>
                    <a:solidFill>
                      <a:srgbClr val="00B388"/>
                    </a:solidFill>
                  </a:tcPr>
                </a:tc>
                <a:tc gridSpan="2">
                  <a:txBody>
                    <a:bodyPr/>
                    <a:lstStyle/>
                    <a:p>
                      <a:pPr algn="ctr"/>
                      <a:r>
                        <a:rPr lang="en-US" dirty="0" err="1" smtClean="0"/>
                        <a:t>SolMan</a:t>
                      </a:r>
                      <a:r>
                        <a:rPr lang="en-US" dirty="0" smtClean="0"/>
                        <a:t> 7.2</a:t>
                      </a:r>
                      <a:endParaRPr lang="en-US" dirty="0"/>
                    </a:p>
                  </a:txBody>
                  <a:tcPr>
                    <a:solidFill>
                      <a:srgbClr val="00B388"/>
                    </a:solidFill>
                  </a:tcPr>
                </a:tc>
                <a:tc hMerge="1">
                  <a:txBody>
                    <a:bodyPr/>
                    <a:lstStyle/>
                    <a:p>
                      <a:pPr algn="ctr"/>
                      <a:endParaRPr lang="en-US" dirty="0"/>
                    </a:p>
                  </a:txBody>
                  <a:tcPr>
                    <a:solidFill>
                      <a:srgbClr val="00B388"/>
                    </a:solidFill>
                  </a:tcPr>
                </a:tc>
              </a:tr>
              <a:tr h="370840">
                <a:tc>
                  <a:txBody>
                    <a:bodyPr/>
                    <a:lstStyle/>
                    <a:p>
                      <a:r>
                        <a:rPr lang="en-US" dirty="0" smtClean="0"/>
                        <a:t>Before</a:t>
                      </a:r>
                      <a:r>
                        <a:rPr lang="en-US" baseline="0" dirty="0" smtClean="0"/>
                        <a:t> ALM 12.53</a:t>
                      </a:r>
                      <a:endParaRPr lang="en-US" dirty="0"/>
                    </a:p>
                  </a:txBody>
                  <a:tcPr/>
                </a:tc>
                <a:tc>
                  <a:txBody>
                    <a:bodyPr/>
                    <a:lstStyle/>
                    <a:p>
                      <a:pPr algn="ctr"/>
                      <a:r>
                        <a:rPr lang="en-US" dirty="0" smtClean="0"/>
                        <a:t>Yes</a:t>
                      </a:r>
                      <a:endParaRPr lang="en-US" dirty="0"/>
                    </a:p>
                  </a:txBody>
                  <a:tcPr/>
                </a:tc>
                <a:tc>
                  <a:txBody>
                    <a:bodyPr/>
                    <a:lstStyle/>
                    <a:p>
                      <a:pPr algn="ctr"/>
                      <a:r>
                        <a:rPr lang="en-US" dirty="0" smtClean="0"/>
                        <a:t>No (DB change in 12.50)</a:t>
                      </a:r>
                      <a:endParaRPr lang="en-US" dirty="0"/>
                    </a:p>
                  </a:txBody>
                  <a:tcPr/>
                </a:tc>
                <a:tc>
                  <a:txBody>
                    <a:bodyPr/>
                    <a:lstStyle/>
                    <a:p>
                      <a:pPr algn="ctr"/>
                      <a:r>
                        <a:rPr lang="en-US" dirty="0" smtClean="0"/>
                        <a:t>NA</a:t>
                      </a:r>
                      <a:endParaRPr lang="en-US" dirty="0"/>
                    </a:p>
                  </a:txBody>
                  <a:tcPr/>
                </a:tc>
              </a:tr>
              <a:tr h="370840">
                <a:tc>
                  <a:txBody>
                    <a:bodyPr/>
                    <a:lstStyle/>
                    <a:p>
                      <a:r>
                        <a:rPr lang="en-US" dirty="0" smtClean="0"/>
                        <a:t>ALM 12.53 Patch 1</a:t>
                      </a:r>
                      <a:endParaRPr lang="en-US" dirty="0"/>
                    </a:p>
                  </a:txBody>
                  <a:tcPr/>
                </a:tc>
                <a:tc>
                  <a:txBody>
                    <a:bodyPr/>
                    <a:lstStyle/>
                    <a:p>
                      <a:pPr algn="ctr"/>
                      <a:r>
                        <a:rPr lang="en-US" dirty="0" smtClean="0"/>
                        <a:t>Yes</a:t>
                      </a:r>
                      <a:endParaRPr lang="en-US" dirty="0"/>
                    </a:p>
                  </a:txBody>
                  <a:tcPr/>
                </a:tc>
                <a:tc>
                  <a:txBody>
                    <a:bodyPr/>
                    <a:lstStyle/>
                    <a:p>
                      <a:pPr algn="ctr"/>
                      <a:r>
                        <a:rPr lang="en-US" dirty="0" smtClean="0"/>
                        <a:t>SP03</a:t>
                      </a:r>
                      <a:endParaRPr lang="en-US" dirty="0"/>
                    </a:p>
                  </a:txBody>
                  <a:tcPr/>
                </a:tc>
                <a:tc>
                  <a:txBody>
                    <a:bodyPr/>
                    <a:lstStyle/>
                    <a:p>
                      <a:pPr algn="ctr"/>
                      <a:r>
                        <a:rPr lang="en-US" dirty="0" smtClean="0"/>
                        <a:t>SQL Server</a:t>
                      </a:r>
                      <a:endParaRPr lang="en-US" dirty="0"/>
                    </a:p>
                  </a:txBody>
                  <a:tcPr/>
                </a:tc>
              </a:tr>
              <a:tr h="370840">
                <a:tc>
                  <a:txBody>
                    <a:bodyPr/>
                    <a:lstStyle/>
                    <a:p>
                      <a:r>
                        <a:rPr lang="en-US" dirty="0" smtClean="0"/>
                        <a:t>ALM 12.53 Patch 2 +Hotfix</a:t>
                      </a:r>
                      <a:endParaRPr lang="en-US" dirty="0"/>
                    </a:p>
                  </a:txBody>
                  <a:tcPr/>
                </a:tc>
                <a:tc>
                  <a:txBody>
                    <a:bodyPr/>
                    <a:lstStyle/>
                    <a:p>
                      <a:pPr algn="ctr"/>
                      <a:r>
                        <a:rPr lang="en-US" dirty="0" smtClean="0"/>
                        <a:t>Yes</a:t>
                      </a:r>
                      <a:endParaRPr lang="en-US" dirty="0"/>
                    </a:p>
                  </a:txBody>
                  <a:tcPr/>
                </a:tc>
                <a:tc>
                  <a:txBody>
                    <a:bodyPr/>
                    <a:lstStyle/>
                    <a:p>
                      <a:pPr algn="ctr"/>
                      <a:r>
                        <a:rPr lang="en-US" dirty="0" smtClean="0"/>
                        <a:t>SP04 and SP05 without Site</a:t>
                      </a:r>
                      <a:endParaRPr lang="en-US" dirty="0"/>
                    </a:p>
                  </a:txBody>
                  <a:tcPr/>
                </a:tc>
                <a:tc>
                  <a:txBody>
                    <a:bodyPr/>
                    <a:lstStyle/>
                    <a:p>
                      <a:pPr algn="ctr"/>
                      <a:r>
                        <a:rPr lang="en-US" dirty="0" smtClean="0"/>
                        <a:t>SQL Server And Oracle</a:t>
                      </a:r>
                      <a:endParaRPr lang="en-US" dirty="0"/>
                    </a:p>
                  </a:txBody>
                  <a:tcPr/>
                </a:tc>
              </a:tr>
              <a:tr h="370840">
                <a:tc>
                  <a:txBody>
                    <a:bodyPr/>
                    <a:lstStyle/>
                    <a:p>
                      <a:r>
                        <a:rPr lang="en-US" dirty="0" smtClean="0"/>
                        <a:t>ALM 12.55</a:t>
                      </a:r>
                      <a:endParaRPr lang="en-US" dirty="0"/>
                    </a:p>
                  </a:txBody>
                  <a:tcPr/>
                </a:tc>
                <a:tc>
                  <a:txBody>
                    <a:bodyPr/>
                    <a:lstStyle/>
                    <a:p>
                      <a:pPr algn="ctr"/>
                      <a:r>
                        <a:rPr lang="en-US" dirty="0" smtClean="0"/>
                        <a:t>Yes</a:t>
                      </a:r>
                      <a:endParaRPr lang="en-US" dirty="0"/>
                    </a:p>
                  </a:txBody>
                  <a:tcPr/>
                </a:tc>
                <a:tc>
                  <a:txBody>
                    <a:bodyPr/>
                    <a:lstStyle/>
                    <a:p>
                      <a:pPr algn="ctr"/>
                      <a:r>
                        <a:rPr lang="en-US" dirty="0" smtClean="0"/>
                        <a:t>SP04 and SP05 without Site</a:t>
                      </a:r>
                      <a:endParaRPr lang="en-US" dirty="0"/>
                    </a:p>
                  </a:txBody>
                  <a:tcPr/>
                </a:tc>
                <a:tc>
                  <a:txBody>
                    <a:bodyPr/>
                    <a:lstStyle/>
                    <a:p>
                      <a:pPr algn="ctr"/>
                      <a:endParaRPr lang="en-US" dirty="0"/>
                    </a:p>
                  </a:txBody>
                  <a:tcPr/>
                </a:tc>
              </a:tr>
              <a:tr h="370840">
                <a:tc>
                  <a:txBody>
                    <a:bodyPr/>
                    <a:lstStyle/>
                    <a:p>
                      <a:r>
                        <a:rPr lang="en-US" dirty="0" smtClean="0"/>
                        <a:t>ALM 14 </a:t>
                      </a:r>
                      <a:r>
                        <a:rPr lang="en-US" dirty="0" err="1" smtClean="0"/>
                        <a:t>OnPrem</a:t>
                      </a:r>
                      <a:endParaRPr lang="en-US" dirty="0"/>
                    </a:p>
                  </a:txBody>
                  <a:tcPr/>
                </a:tc>
                <a:tc>
                  <a:txBody>
                    <a:bodyPr/>
                    <a:lstStyle/>
                    <a:p>
                      <a:pPr algn="ctr"/>
                      <a:r>
                        <a:rPr lang="en-US" dirty="0" smtClean="0"/>
                        <a:t>Yes</a:t>
                      </a:r>
                      <a:endParaRPr lang="en-US" dirty="0"/>
                    </a:p>
                  </a:txBody>
                  <a:tcPr/>
                </a:tc>
                <a:tc>
                  <a:txBody>
                    <a:bodyPr/>
                    <a:lstStyle/>
                    <a:p>
                      <a:pPr algn="ctr"/>
                      <a:r>
                        <a:rPr lang="en-US" dirty="0" smtClean="0"/>
                        <a:t>Planned to Support SP06 </a:t>
                      </a:r>
                      <a:endParaRPr lang="en-US" dirty="0"/>
                    </a:p>
                  </a:txBody>
                  <a:tcPr/>
                </a:tc>
                <a:tc>
                  <a:txBody>
                    <a:bodyPr/>
                    <a:lstStyle/>
                    <a:p>
                      <a:pPr algn="ctr"/>
                      <a:endParaRPr lang="en-US" dirty="0"/>
                    </a:p>
                  </a:txBody>
                  <a:tcPr/>
                </a:tc>
              </a:tr>
            </a:tbl>
          </a:graphicData>
        </a:graphic>
      </p:graphicFrame>
    </p:spTree>
    <p:extLst>
      <p:ext uri="{BB962C8B-B14F-4D97-AF65-F5344CB8AC3E}">
        <p14:creationId xmlns:p14="http://schemas.microsoft.com/office/powerpoint/2010/main" val="282692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71425" y="519236"/>
            <a:ext cx="8620417" cy="6338764"/>
          </a:xfrm>
          <a:prstGeom prst="rect">
            <a:avLst/>
          </a:prstGeom>
        </p:spPr>
      </p:pic>
    </p:spTree>
    <p:extLst>
      <p:ext uri="{BB962C8B-B14F-4D97-AF65-F5344CB8AC3E}">
        <p14:creationId xmlns:p14="http://schemas.microsoft.com/office/powerpoint/2010/main" val="181846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 Connection</a:t>
            </a:r>
            <a:endParaRPr lang="en-US" dirty="0"/>
          </a:p>
        </p:txBody>
      </p:sp>
      <p:pic>
        <p:nvPicPr>
          <p:cNvPr id="4" name="Content Placeholder 3"/>
          <p:cNvPicPr>
            <a:picLocks noGrp="1" noChangeAspect="1"/>
          </p:cNvPicPr>
          <p:nvPr>
            <p:ph idx="1"/>
          </p:nvPr>
        </p:nvPicPr>
        <p:blipFill>
          <a:blip r:embed="rId2"/>
          <a:stretch>
            <a:fillRect/>
          </a:stretch>
        </p:blipFill>
        <p:spPr>
          <a:xfrm>
            <a:off x="1552691" y="1524000"/>
            <a:ext cx="9083443" cy="4572000"/>
          </a:xfrm>
          <a:prstGeom prst="rect">
            <a:avLst/>
          </a:prstGeom>
        </p:spPr>
      </p:pic>
    </p:spTree>
    <p:extLst>
      <p:ext uri="{BB962C8B-B14F-4D97-AF65-F5344CB8AC3E}">
        <p14:creationId xmlns:p14="http://schemas.microsoft.com/office/powerpoint/2010/main" val="50176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47685" y="1524000"/>
            <a:ext cx="9693454" cy="4572000"/>
          </a:xfrm>
          <a:prstGeom prst="rect">
            <a:avLst/>
          </a:prstGeom>
        </p:spPr>
      </p:pic>
    </p:spTree>
    <p:extLst>
      <p:ext uri="{BB962C8B-B14F-4D97-AF65-F5344CB8AC3E}">
        <p14:creationId xmlns:p14="http://schemas.microsoft.com/office/powerpoint/2010/main" val="386329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75103" y="1524000"/>
            <a:ext cx="8838618" cy="4572000"/>
          </a:xfrm>
          <a:prstGeom prst="rect">
            <a:avLst/>
          </a:prstGeom>
        </p:spPr>
      </p:pic>
    </p:spTree>
    <p:extLst>
      <p:ext uri="{BB962C8B-B14F-4D97-AF65-F5344CB8AC3E}">
        <p14:creationId xmlns:p14="http://schemas.microsoft.com/office/powerpoint/2010/main" val="7874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9344" y="1524000"/>
            <a:ext cx="7730137" cy="4572000"/>
          </a:xfrm>
          <a:prstGeom prst="rect">
            <a:avLst/>
          </a:prstGeom>
        </p:spPr>
      </p:pic>
    </p:spTree>
    <p:extLst>
      <p:ext uri="{BB962C8B-B14F-4D97-AF65-F5344CB8AC3E}">
        <p14:creationId xmlns:p14="http://schemas.microsoft.com/office/powerpoint/2010/main" val="113766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20804" y="249101"/>
            <a:ext cx="9572625" cy="3048000"/>
          </a:xfrm>
          <a:prstGeom prst="rect">
            <a:avLst/>
          </a:prstGeom>
        </p:spPr>
      </p:pic>
      <p:pic>
        <p:nvPicPr>
          <p:cNvPr id="5" name="Picture 4"/>
          <p:cNvPicPr>
            <a:picLocks noChangeAspect="1"/>
          </p:cNvPicPr>
          <p:nvPr/>
        </p:nvPicPr>
        <p:blipFill>
          <a:blip r:embed="rId3"/>
          <a:stretch>
            <a:fillRect/>
          </a:stretch>
        </p:blipFill>
        <p:spPr>
          <a:xfrm>
            <a:off x="920804" y="3164763"/>
            <a:ext cx="9486900" cy="3324225"/>
          </a:xfrm>
          <a:prstGeom prst="rect">
            <a:avLst/>
          </a:prstGeom>
        </p:spPr>
      </p:pic>
    </p:spTree>
    <p:extLst>
      <p:ext uri="{BB962C8B-B14F-4D97-AF65-F5344CB8AC3E}">
        <p14:creationId xmlns:p14="http://schemas.microsoft.com/office/powerpoint/2010/main" val="234287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74775" y="1828800"/>
            <a:ext cx="9439275" cy="3962400"/>
          </a:xfrm>
          <a:prstGeom prst="rect">
            <a:avLst/>
          </a:prstGeom>
        </p:spPr>
      </p:pic>
    </p:spTree>
    <p:extLst>
      <p:ext uri="{BB962C8B-B14F-4D97-AF65-F5344CB8AC3E}">
        <p14:creationId xmlns:p14="http://schemas.microsoft.com/office/powerpoint/2010/main" val="57859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61990" y="1524000"/>
            <a:ext cx="6864844" cy="4572000"/>
          </a:xfrm>
          <a:prstGeom prst="rect">
            <a:avLst/>
          </a:prstGeom>
        </p:spPr>
      </p:pic>
    </p:spTree>
    <p:extLst>
      <p:ext uri="{BB962C8B-B14F-4D97-AF65-F5344CB8AC3E}">
        <p14:creationId xmlns:p14="http://schemas.microsoft.com/office/powerpoint/2010/main" val="294302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47524" y="1524000"/>
            <a:ext cx="10893777" cy="4572000"/>
          </a:xfrm>
          <a:prstGeom prst="rect">
            <a:avLst/>
          </a:prstGeom>
        </p:spPr>
      </p:pic>
    </p:spTree>
    <p:extLst>
      <p:ext uri="{BB962C8B-B14F-4D97-AF65-F5344CB8AC3E}">
        <p14:creationId xmlns:p14="http://schemas.microsoft.com/office/powerpoint/2010/main" val="421766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443730" y="1524000"/>
            <a:ext cx="7301364" cy="4572000"/>
          </a:xfrm>
          <a:prstGeom prst="rect">
            <a:avLst/>
          </a:prstGeom>
        </p:spPr>
      </p:pic>
    </p:spTree>
    <p:extLst>
      <p:ext uri="{BB962C8B-B14F-4D97-AF65-F5344CB8AC3E}">
        <p14:creationId xmlns:p14="http://schemas.microsoft.com/office/powerpoint/2010/main" val="9704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SolMan</a:t>
            </a:r>
            <a:r>
              <a:rPr lang="en-US" dirty="0" smtClean="0"/>
              <a:t> 7.1</a:t>
            </a:r>
            <a:endParaRPr lang="en-US" dirty="0"/>
          </a:p>
        </p:txBody>
      </p:sp>
      <p:pic>
        <p:nvPicPr>
          <p:cNvPr id="4" name="Content Placeholder 3"/>
          <p:cNvPicPr>
            <a:picLocks noGrp="1" noChangeAspect="1"/>
          </p:cNvPicPr>
          <p:nvPr>
            <p:ph idx="1"/>
          </p:nvPr>
        </p:nvPicPr>
        <p:blipFill rotWithShape="1">
          <a:blip r:embed="rId3"/>
          <a:srcRect b="26882"/>
          <a:stretch/>
        </p:blipFill>
        <p:spPr>
          <a:xfrm>
            <a:off x="2225276" y="1524000"/>
            <a:ext cx="7738272" cy="3342968"/>
          </a:xfrm>
          <a:prstGeom prst="rect">
            <a:avLst/>
          </a:prstGeom>
        </p:spPr>
      </p:pic>
      <p:sp>
        <p:nvSpPr>
          <p:cNvPr id="3" name="TextBox 2"/>
          <p:cNvSpPr txBox="1"/>
          <p:nvPr/>
        </p:nvSpPr>
        <p:spPr>
          <a:xfrm>
            <a:off x="2225276" y="5169309"/>
            <a:ext cx="8111613" cy="530942"/>
          </a:xfrm>
          <a:prstGeom prst="rect">
            <a:avLst/>
          </a:prstGeom>
          <a:noFill/>
        </p:spPr>
        <p:txBody>
          <a:bodyPr wrap="square" lIns="0" tIns="0" rIns="0" bIns="0" rtlCol="0">
            <a:noAutofit/>
          </a:bodyPr>
          <a:lstStyle/>
          <a:p>
            <a:pPr>
              <a:lnSpc>
                <a:spcPct val="90000"/>
              </a:lnSpc>
            </a:pPr>
            <a:r>
              <a:rPr lang="en-US" altLang="zh-CN" dirty="0" smtClean="0"/>
              <a:t>One </a:t>
            </a:r>
            <a:r>
              <a:rPr lang="en-US" altLang="zh-CN" dirty="0" err="1" smtClean="0"/>
              <a:t>SolMan</a:t>
            </a:r>
            <a:r>
              <a:rPr lang="en-US" altLang="zh-CN" dirty="0" smtClean="0"/>
              <a:t> project associates with one ALM project</a:t>
            </a:r>
          </a:p>
          <a:p>
            <a:pPr>
              <a:lnSpc>
                <a:spcPct val="90000"/>
              </a:lnSpc>
            </a:pPr>
            <a:r>
              <a:rPr lang="en-US" dirty="0" smtClean="0"/>
              <a:t>Projects are independent with each other</a:t>
            </a:r>
            <a:endParaRPr lang="en-US" dirty="0"/>
          </a:p>
        </p:txBody>
      </p:sp>
    </p:spTree>
    <p:extLst>
      <p:ext uri="{BB962C8B-B14F-4D97-AF65-F5344CB8AC3E}">
        <p14:creationId xmlns:p14="http://schemas.microsoft.com/office/powerpoint/2010/main" val="308383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157412" y="1524000"/>
            <a:ext cx="7874000" cy="4572000"/>
          </a:xfrm>
          <a:prstGeom prst="rect">
            <a:avLst/>
          </a:prstGeom>
        </p:spPr>
      </p:pic>
    </p:spTree>
    <p:extLst>
      <p:ext uri="{BB962C8B-B14F-4D97-AF65-F5344CB8AC3E}">
        <p14:creationId xmlns:p14="http://schemas.microsoft.com/office/powerpoint/2010/main" val="36245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717800" y="2119312"/>
            <a:ext cx="6753225" cy="3381375"/>
          </a:xfrm>
          <a:prstGeom prst="rect">
            <a:avLst/>
          </a:prstGeom>
        </p:spPr>
      </p:pic>
    </p:spTree>
    <p:extLst>
      <p:ext uri="{BB962C8B-B14F-4D97-AF65-F5344CB8AC3E}">
        <p14:creationId xmlns:p14="http://schemas.microsoft.com/office/powerpoint/2010/main" val="40570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95262" y="-1204913"/>
            <a:ext cx="11801475" cy="9267825"/>
          </a:xfrm>
          <a:prstGeom prst="rect">
            <a:avLst/>
          </a:prstGeom>
        </p:spPr>
      </p:pic>
    </p:spTree>
    <p:extLst>
      <p:ext uri="{BB962C8B-B14F-4D97-AF65-F5344CB8AC3E}">
        <p14:creationId xmlns:p14="http://schemas.microsoft.com/office/powerpoint/2010/main" val="315388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0864" y="191157"/>
            <a:ext cx="9153525" cy="2019300"/>
          </a:xfrm>
          <a:prstGeom prst="rect">
            <a:avLst/>
          </a:prstGeom>
        </p:spPr>
      </p:pic>
      <p:pic>
        <p:nvPicPr>
          <p:cNvPr id="5" name="Picture 4"/>
          <p:cNvPicPr>
            <a:picLocks noChangeAspect="1"/>
          </p:cNvPicPr>
          <p:nvPr/>
        </p:nvPicPr>
        <p:blipFill>
          <a:blip r:embed="rId3"/>
          <a:stretch>
            <a:fillRect/>
          </a:stretch>
        </p:blipFill>
        <p:spPr>
          <a:xfrm>
            <a:off x="979433" y="2384425"/>
            <a:ext cx="9182100" cy="1266825"/>
          </a:xfrm>
          <a:prstGeom prst="rect">
            <a:avLst/>
          </a:prstGeom>
        </p:spPr>
      </p:pic>
      <p:pic>
        <p:nvPicPr>
          <p:cNvPr id="6" name="Picture 5"/>
          <p:cNvPicPr>
            <a:picLocks noChangeAspect="1"/>
          </p:cNvPicPr>
          <p:nvPr/>
        </p:nvPicPr>
        <p:blipFill>
          <a:blip r:embed="rId4"/>
          <a:stretch>
            <a:fillRect/>
          </a:stretch>
        </p:blipFill>
        <p:spPr>
          <a:xfrm>
            <a:off x="1915510" y="3786187"/>
            <a:ext cx="7772400" cy="1952625"/>
          </a:xfrm>
          <a:prstGeom prst="rect">
            <a:avLst/>
          </a:prstGeom>
        </p:spPr>
      </p:pic>
    </p:spTree>
    <p:extLst>
      <p:ext uri="{BB962C8B-B14F-4D97-AF65-F5344CB8AC3E}">
        <p14:creationId xmlns:p14="http://schemas.microsoft.com/office/powerpoint/2010/main" val="16190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03337" y="1843087"/>
            <a:ext cx="9582150" cy="3933825"/>
          </a:xfrm>
          <a:prstGeom prst="rect">
            <a:avLst/>
          </a:prstGeom>
        </p:spPr>
      </p:pic>
    </p:spTree>
    <p:extLst>
      <p:ext uri="{BB962C8B-B14F-4D97-AF65-F5344CB8AC3E}">
        <p14:creationId xmlns:p14="http://schemas.microsoft.com/office/powerpoint/2010/main" val="75829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Desk</a:t>
            </a:r>
            <a:endParaRPr lang="en-US" dirty="0"/>
          </a:p>
        </p:txBody>
      </p:sp>
      <p:pic>
        <p:nvPicPr>
          <p:cNvPr id="4" name="Content Placeholder 3"/>
          <p:cNvPicPr>
            <a:picLocks noGrp="1" noChangeAspect="1"/>
          </p:cNvPicPr>
          <p:nvPr>
            <p:ph idx="1"/>
          </p:nvPr>
        </p:nvPicPr>
        <p:blipFill>
          <a:blip r:embed="rId2"/>
          <a:stretch>
            <a:fillRect/>
          </a:stretch>
        </p:blipFill>
        <p:spPr>
          <a:xfrm>
            <a:off x="2682600" y="1524000"/>
            <a:ext cx="6823624" cy="4572000"/>
          </a:xfrm>
          <a:prstGeom prst="rect">
            <a:avLst/>
          </a:prstGeom>
        </p:spPr>
      </p:pic>
    </p:spTree>
    <p:extLst>
      <p:ext uri="{BB962C8B-B14F-4D97-AF65-F5344CB8AC3E}">
        <p14:creationId xmlns:p14="http://schemas.microsoft.com/office/powerpoint/2010/main" val="294754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54268" y="1524000"/>
            <a:ext cx="6280288" cy="4572000"/>
          </a:xfrm>
          <a:prstGeom prst="rect">
            <a:avLst/>
          </a:prstGeom>
        </p:spPr>
      </p:pic>
    </p:spTree>
    <p:extLst>
      <p:ext uri="{BB962C8B-B14F-4D97-AF65-F5344CB8AC3E}">
        <p14:creationId xmlns:p14="http://schemas.microsoft.com/office/powerpoint/2010/main" val="419788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04029" y="114272"/>
            <a:ext cx="9648825" cy="3590925"/>
          </a:xfrm>
          <a:prstGeom prst="rect">
            <a:avLst/>
          </a:prstGeom>
        </p:spPr>
      </p:pic>
      <p:pic>
        <p:nvPicPr>
          <p:cNvPr id="5" name="Picture 4"/>
          <p:cNvPicPr>
            <a:picLocks noChangeAspect="1"/>
          </p:cNvPicPr>
          <p:nvPr/>
        </p:nvPicPr>
        <p:blipFill>
          <a:blip r:embed="rId3"/>
          <a:stretch>
            <a:fillRect/>
          </a:stretch>
        </p:blipFill>
        <p:spPr>
          <a:xfrm>
            <a:off x="953485" y="4222531"/>
            <a:ext cx="8477250" cy="2133600"/>
          </a:xfrm>
          <a:prstGeom prst="rect">
            <a:avLst/>
          </a:prstGeom>
        </p:spPr>
      </p:pic>
    </p:spTree>
    <p:extLst>
      <p:ext uri="{BB962C8B-B14F-4D97-AF65-F5344CB8AC3E}">
        <p14:creationId xmlns:p14="http://schemas.microsoft.com/office/powerpoint/2010/main" val="306186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03412" y="1838325"/>
            <a:ext cx="8382000" cy="3943350"/>
          </a:xfrm>
          <a:prstGeom prst="rect">
            <a:avLst/>
          </a:prstGeom>
        </p:spPr>
      </p:pic>
    </p:spTree>
    <p:extLst>
      <p:ext uri="{BB962C8B-B14F-4D97-AF65-F5344CB8AC3E}">
        <p14:creationId xmlns:p14="http://schemas.microsoft.com/office/powerpoint/2010/main" val="24089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19970" y="1524000"/>
            <a:ext cx="8548884" cy="4572000"/>
          </a:xfrm>
          <a:prstGeom prst="rect">
            <a:avLst/>
          </a:prstGeom>
        </p:spPr>
      </p:pic>
    </p:spTree>
    <p:extLst>
      <p:ext uri="{BB962C8B-B14F-4D97-AF65-F5344CB8AC3E}">
        <p14:creationId xmlns:p14="http://schemas.microsoft.com/office/powerpoint/2010/main" val="119106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SolMan</a:t>
            </a:r>
            <a:r>
              <a:rPr lang="en-US" dirty="0" smtClean="0"/>
              <a:t> 7.2</a:t>
            </a:r>
            <a:endParaRPr lang="en-US" dirty="0"/>
          </a:p>
        </p:txBody>
      </p:sp>
      <p:pic>
        <p:nvPicPr>
          <p:cNvPr id="5" name="Picture 4"/>
          <p:cNvPicPr/>
          <p:nvPr/>
        </p:nvPicPr>
        <p:blipFill>
          <a:blip r:embed="rId3"/>
          <a:stretch>
            <a:fillRect/>
          </a:stretch>
        </p:blipFill>
        <p:spPr>
          <a:xfrm>
            <a:off x="427055" y="1570704"/>
            <a:ext cx="4432540" cy="3826374"/>
          </a:xfrm>
          <a:prstGeom prst="rect">
            <a:avLst/>
          </a:prstGeom>
        </p:spPr>
      </p:pic>
      <p:sp>
        <p:nvSpPr>
          <p:cNvPr id="3" name="TextBox 2"/>
          <p:cNvSpPr txBox="1"/>
          <p:nvPr/>
        </p:nvSpPr>
        <p:spPr>
          <a:xfrm>
            <a:off x="4779819" y="2237652"/>
            <a:ext cx="6974378" cy="3358529"/>
          </a:xfrm>
          <a:prstGeom prst="rect">
            <a:avLst/>
          </a:prstGeom>
          <a:noFill/>
        </p:spPr>
        <p:txBody>
          <a:bodyPr wrap="square" lIns="0" tIns="0" rIns="0" bIns="0" rtlCol="0">
            <a:noAutofit/>
          </a:bodyPr>
          <a:lstStyle/>
          <a:p>
            <a:pPr>
              <a:lnSpc>
                <a:spcPct val="90000"/>
              </a:lnSpc>
            </a:pPr>
            <a:r>
              <a:rPr lang="en-US" dirty="0" smtClean="0"/>
              <a:t>One </a:t>
            </a:r>
            <a:r>
              <a:rPr lang="en-US" dirty="0" err="1" smtClean="0"/>
              <a:t>SolDoc</a:t>
            </a:r>
            <a:r>
              <a:rPr lang="en-US" dirty="0" smtClean="0"/>
              <a:t> branch associates with one ALM project</a:t>
            </a:r>
          </a:p>
          <a:p>
            <a:pPr>
              <a:lnSpc>
                <a:spcPct val="90000"/>
              </a:lnSpc>
            </a:pPr>
            <a:endParaRPr lang="en-US" dirty="0" smtClean="0"/>
          </a:p>
          <a:p>
            <a:pPr>
              <a:lnSpc>
                <a:spcPct val="90000"/>
              </a:lnSpc>
            </a:pPr>
            <a:r>
              <a:rPr lang="en-US" dirty="0" smtClean="0"/>
              <a:t>The relationship between branches is kept between correspondingly associated ALM projects</a:t>
            </a:r>
            <a:endParaRPr lang="en-US" dirty="0"/>
          </a:p>
        </p:txBody>
      </p:sp>
    </p:spTree>
    <p:extLst>
      <p:ext uri="{BB962C8B-B14F-4D97-AF65-F5344CB8AC3E}">
        <p14:creationId xmlns:p14="http://schemas.microsoft.com/office/powerpoint/2010/main" val="236908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98648" y="1524000"/>
            <a:ext cx="7391529" cy="4572000"/>
          </a:xfrm>
          <a:prstGeom prst="rect">
            <a:avLst/>
          </a:prstGeom>
        </p:spPr>
      </p:pic>
    </p:spTree>
    <p:extLst>
      <p:ext uri="{BB962C8B-B14F-4D97-AF65-F5344CB8AC3E}">
        <p14:creationId xmlns:p14="http://schemas.microsoft.com/office/powerpoint/2010/main" val="240522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722562" y="1857375"/>
            <a:ext cx="6743700" cy="3905250"/>
          </a:xfrm>
          <a:prstGeom prst="rect">
            <a:avLst/>
          </a:prstGeom>
        </p:spPr>
      </p:pic>
    </p:spTree>
    <p:extLst>
      <p:ext uri="{BB962C8B-B14F-4D97-AF65-F5344CB8AC3E}">
        <p14:creationId xmlns:p14="http://schemas.microsoft.com/office/powerpoint/2010/main" val="215439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06365" y="-15601"/>
            <a:ext cx="8534400" cy="2209800"/>
          </a:xfrm>
          <a:prstGeom prst="rect">
            <a:avLst/>
          </a:prstGeom>
        </p:spPr>
      </p:pic>
      <p:pic>
        <p:nvPicPr>
          <p:cNvPr id="5" name="Picture 4"/>
          <p:cNvPicPr>
            <a:picLocks noChangeAspect="1"/>
          </p:cNvPicPr>
          <p:nvPr/>
        </p:nvPicPr>
        <p:blipFill>
          <a:blip r:embed="rId3"/>
          <a:stretch>
            <a:fillRect/>
          </a:stretch>
        </p:blipFill>
        <p:spPr>
          <a:xfrm>
            <a:off x="1158765" y="2143125"/>
            <a:ext cx="8382000" cy="4714875"/>
          </a:xfrm>
          <a:prstGeom prst="rect">
            <a:avLst/>
          </a:prstGeom>
        </p:spPr>
      </p:pic>
    </p:spTree>
    <p:extLst>
      <p:ext uri="{BB962C8B-B14F-4D97-AF65-F5344CB8AC3E}">
        <p14:creationId xmlns:p14="http://schemas.microsoft.com/office/powerpoint/2010/main" val="54798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95388" y="-619125"/>
            <a:ext cx="8968115" cy="7408064"/>
          </a:xfrm>
          <a:prstGeom prst="rect">
            <a:avLst/>
          </a:prstGeom>
        </p:spPr>
      </p:pic>
    </p:spTree>
    <p:extLst>
      <p:ext uri="{BB962C8B-B14F-4D97-AF65-F5344CB8AC3E}">
        <p14:creationId xmlns:p14="http://schemas.microsoft.com/office/powerpoint/2010/main" val="89338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827212" y="1938337"/>
            <a:ext cx="8534400" cy="3743325"/>
          </a:xfrm>
          <a:prstGeom prst="rect">
            <a:avLst/>
          </a:prstGeom>
        </p:spPr>
      </p:pic>
      <p:pic>
        <p:nvPicPr>
          <p:cNvPr id="4" name="Picture 3"/>
          <p:cNvPicPr>
            <a:picLocks noChangeAspect="1"/>
          </p:cNvPicPr>
          <p:nvPr/>
        </p:nvPicPr>
        <p:blipFill>
          <a:blip r:embed="rId3"/>
          <a:stretch>
            <a:fillRect/>
          </a:stretch>
        </p:blipFill>
        <p:spPr>
          <a:xfrm>
            <a:off x="0" y="0"/>
            <a:ext cx="7743825" cy="1866900"/>
          </a:xfrm>
          <a:prstGeom prst="rect">
            <a:avLst/>
          </a:prstGeom>
        </p:spPr>
      </p:pic>
      <p:pic>
        <p:nvPicPr>
          <p:cNvPr id="5" name="Picture 4"/>
          <p:cNvPicPr>
            <a:picLocks noChangeAspect="1"/>
          </p:cNvPicPr>
          <p:nvPr/>
        </p:nvPicPr>
        <p:blipFill>
          <a:blip r:embed="rId4"/>
          <a:stretch>
            <a:fillRect/>
          </a:stretch>
        </p:blipFill>
        <p:spPr>
          <a:xfrm>
            <a:off x="0" y="1761769"/>
            <a:ext cx="6238875" cy="1981200"/>
          </a:xfrm>
          <a:prstGeom prst="rect">
            <a:avLst/>
          </a:prstGeom>
        </p:spPr>
      </p:pic>
    </p:spTree>
    <p:extLst>
      <p:ext uri="{BB962C8B-B14F-4D97-AF65-F5344CB8AC3E}">
        <p14:creationId xmlns:p14="http://schemas.microsoft.com/office/powerpoint/2010/main" val="252397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76363" y="136634"/>
            <a:ext cx="7778148" cy="6930479"/>
          </a:xfrm>
          <a:prstGeom prst="rect">
            <a:avLst/>
          </a:prstGeom>
        </p:spPr>
      </p:pic>
    </p:spTree>
    <p:extLst>
      <p:ext uri="{BB962C8B-B14F-4D97-AF65-F5344CB8AC3E}">
        <p14:creationId xmlns:p14="http://schemas.microsoft.com/office/powerpoint/2010/main" val="277746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879600" y="1905000"/>
            <a:ext cx="8429625" cy="3810000"/>
          </a:xfrm>
          <a:prstGeom prst="rect">
            <a:avLst/>
          </a:prstGeom>
        </p:spPr>
      </p:pic>
      <p:pic>
        <p:nvPicPr>
          <p:cNvPr id="4" name="Picture 3"/>
          <p:cNvPicPr>
            <a:picLocks noChangeAspect="1"/>
          </p:cNvPicPr>
          <p:nvPr/>
        </p:nvPicPr>
        <p:blipFill>
          <a:blip r:embed="rId3"/>
          <a:stretch>
            <a:fillRect/>
          </a:stretch>
        </p:blipFill>
        <p:spPr>
          <a:xfrm>
            <a:off x="0" y="6350"/>
            <a:ext cx="7239000" cy="1819275"/>
          </a:xfrm>
          <a:prstGeom prst="rect">
            <a:avLst/>
          </a:prstGeom>
        </p:spPr>
      </p:pic>
      <p:pic>
        <p:nvPicPr>
          <p:cNvPr id="5" name="Picture 4"/>
          <p:cNvPicPr>
            <a:picLocks noChangeAspect="1"/>
          </p:cNvPicPr>
          <p:nvPr/>
        </p:nvPicPr>
        <p:blipFill>
          <a:blip r:embed="rId4"/>
          <a:stretch>
            <a:fillRect/>
          </a:stretch>
        </p:blipFill>
        <p:spPr>
          <a:xfrm>
            <a:off x="0" y="1825625"/>
            <a:ext cx="7277100" cy="1990725"/>
          </a:xfrm>
          <a:prstGeom prst="rect">
            <a:avLst/>
          </a:prstGeom>
        </p:spPr>
      </p:pic>
    </p:spTree>
    <p:extLst>
      <p:ext uri="{BB962C8B-B14F-4D97-AF65-F5344CB8AC3E}">
        <p14:creationId xmlns:p14="http://schemas.microsoft.com/office/powerpoint/2010/main" val="33431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47625" y="2790825"/>
            <a:ext cx="12287250" cy="1276350"/>
          </a:xfrm>
          <a:prstGeom prst="rect">
            <a:avLst/>
          </a:prstGeom>
        </p:spPr>
      </p:pic>
    </p:spTree>
    <p:extLst>
      <p:ext uri="{BB962C8B-B14F-4D97-AF65-F5344CB8AC3E}">
        <p14:creationId xmlns:p14="http://schemas.microsoft.com/office/powerpoint/2010/main" val="291735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Active service desk in </a:t>
            </a:r>
            <a:r>
              <a:rPr lang="en-US" dirty="0" err="1" smtClean="0"/>
              <a:t>sicf</a:t>
            </a:r>
            <a:endParaRPr lang="en-US" dirty="0"/>
          </a:p>
        </p:txBody>
      </p:sp>
      <p:pic>
        <p:nvPicPr>
          <p:cNvPr id="4" name="Content Placeholder 3"/>
          <p:cNvPicPr>
            <a:picLocks noGrp="1" noChangeAspect="1"/>
          </p:cNvPicPr>
          <p:nvPr>
            <p:ph idx="1"/>
          </p:nvPr>
        </p:nvPicPr>
        <p:blipFill>
          <a:blip r:embed="rId3"/>
          <a:stretch>
            <a:fillRect/>
          </a:stretch>
        </p:blipFill>
        <p:spPr>
          <a:xfrm>
            <a:off x="0" y="1690688"/>
            <a:ext cx="7089886" cy="4351338"/>
          </a:xfrm>
          <a:prstGeom prst="rect">
            <a:avLst/>
          </a:prstGeom>
        </p:spPr>
      </p:pic>
      <p:pic>
        <p:nvPicPr>
          <p:cNvPr id="5" name="Picture 4"/>
          <p:cNvPicPr>
            <a:picLocks noChangeAspect="1"/>
          </p:cNvPicPr>
          <p:nvPr/>
        </p:nvPicPr>
        <p:blipFill>
          <a:blip r:embed="rId4"/>
          <a:stretch>
            <a:fillRect/>
          </a:stretch>
        </p:blipFill>
        <p:spPr>
          <a:xfrm>
            <a:off x="4099895" y="828441"/>
            <a:ext cx="8092105" cy="6029559"/>
          </a:xfrm>
          <a:prstGeom prst="rect">
            <a:avLst/>
          </a:prstGeom>
        </p:spPr>
      </p:pic>
    </p:spTree>
    <p:extLst>
      <p:ext uri="{BB962C8B-B14F-4D97-AF65-F5344CB8AC3E}">
        <p14:creationId xmlns:p14="http://schemas.microsoft.com/office/powerpoint/2010/main" val="26731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62062" y="385762"/>
            <a:ext cx="9667875" cy="6086475"/>
          </a:xfrm>
          <a:prstGeom prst="rect">
            <a:avLst/>
          </a:prstGeom>
        </p:spPr>
      </p:pic>
    </p:spTree>
    <p:extLst>
      <p:ext uri="{BB962C8B-B14F-4D97-AF65-F5344CB8AC3E}">
        <p14:creationId xmlns:p14="http://schemas.microsoft.com/office/powerpoint/2010/main" val="406200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742" y="491361"/>
            <a:ext cx="9011604" cy="5940088"/>
          </a:xfrm>
          <a:prstGeom prst="rect">
            <a:avLst/>
          </a:prstGeom>
        </p:spPr>
        <p:txBody>
          <a:bodyPr wrap="square">
            <a:spAutoFit/>
          </a:bodyPr>
          <a:lstStyle/>
          <a:p>
            <a:pPr marL="742950" marR="0" lvl="1" indent="-285750">
              <a:spcBef>
                <a:spcPts val="0"/>
              </a:spcBef>
              <a:spcAft>
                <a:spcPts val="0"/>
              </a:spcAft>
              <a:buFont typeface="Courier New" panose="02070309020205020404" pitchFamily="49" charset="0"/>
              <a:buChar char="o"/>
            </a:pPr>
            <a:r>
              <a:rPr lang="en-US" sz="1600" dirty="0" smtClean="0">
                <a:latin typeface="Times New Roman" panose="02020603050405020304" pitchFamily="18" charset="0"/>
                <a:ea typeface="Times New Roman" panose="02020603050405020304" pitchFamily="18" charset="0"/>
              </a:rPr>
              <a:t>Solution</a:t>
            </a:r>
            <a:endParaRPr lang="en-US" sz="1600" dirty="0">
              <a:latin typeface="Times New Roman" panose="02020603050405020304" pitchFamily="18" charset="0"/>
              <a:ea typeface="Times New Roman" panose="02020603050405020304" pitchFamily="18" charset="0"/>
            </a:endParaRPr>
          </a:p>
          <a:p>
            <a:pPr marL="1143000" marR="0" lvl="2" indent="-228600">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 New Roman" panose="02020603050405020304" pitchFamily="18" charset="0"/>
              </a:rPr>
              <a:t>Base Branch</a:t>
            </a:r>
          </a:p>
          <a:p>
            <a:pPr marL="1600200" marR="0" lvl="3" indent="-228600">
              <a:spcBef>
                <a:spcPts val="0"/>
              </a:spcBef>
              <a:spcAft>
                <a:spcPts val="0"/>
              </a:spcAft>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Libraries</a:t>
            </a:r>
          </a:p>
          <a:p>
            <a:pPr marL="2057400" marR="0" lvl="4" indent="-228600">
              <a:spcBef>
                <a:spcPts val="0"/>
              </a:spcBef>
              <a:spcAft>
                <a:spcPts val="0"/>
              </a:spcAft>
              <a:buFont typeface="Courier New" panose="02070309020205020404" pitchFamily="49" charset="0"/>
              <a:buChar char="o"/>
            </a:pPr>
            <a:r>
              <a:rPr lang="en-US" sz="1600" dirty="0">
                <a:latin typeface="Times New Roman" panose="02020603050405020304" pitchFamily="18" charset="0"/>
                <a:ea typeface="Times New Roman" panose="02020603050405020304" pitchFamily="18" charset="0"/>
              </a:rPr>
              <a:t>Executables</a:t>
            </a:r>
          </a:p>
          <a:p>
            <a:pPr marL="2514600" marR="0" lvl="5" indent="-228600">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 New Roman" panose="02020603050405020304" pitchFamily="18" charset="0"/>
              </a:rPr>
              <a:t>Logical component</a:t>
            </a:r>
          </a:p>
          <a:p>
            <a:pPr marL="2971800" marR="0" lvl="6" indent="-228600">
              <a:spcBef>
                <a:spcPts val="0"/>
              </a:spcBef>
              <a:spcAft>
                <a:spcPts val="0"/>
              </a:spcAft>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ACH hierarchy (multiple levels)</a:t>
            </a:r>
          </a:p>
          <a:p>
            <a:pPr marL="3429000" marR="0" lvl="7" indent="-228600">
              <a:spcBef>
                <a:spcPts val="0"/>
              </a:spcBef>
              <a:spcAft>
                <a:spcPts val="0"/>
              </a:spcAft>
              <a:buFont typeface="Courier New" panose="02070309020205020404" pitchFamily="49" charset="0"/>
              <a:buChar char="o"/>
            </a:pPr>
            <a:r>
              <a:rPr lang="en-US" sz="1600" dirty="0">
                <a:latin typeface="Times New Roman" panose="02020603050405020304" pitchFamily="18" charset="0"/>
                <a:ea typeface="Times New Roman" panose="02020603050405020304" pitchFamily="18" charset="0"/>
              </a:rPr>
              <a:t>Executables (Test Objects in HP ALM)</a:t>
            </a:r>
          </a:p>
          <a:p>
            <a:pPr marL="2057400" marR="0" lvl="4" indent="-228600">
              <a:spcBef>
                <a:spcPts val="0"/>
              </a:spcBef>
              <a:spcAft>
                <a:spcPts val="0"/>
              </a:spcAft>
              <a:buFont typeface="Courier New" panose="02070309020205020404" pitchFamily="49" charset="0"/>
              <a:buChar char="o"/>
            </a:pPr>
            <a:r>
              <a:rPr lang="en-US" sz="1600" dirty="0">
                <a:latin typeface="Times New Roman" panose="02020603050405020304" pitchFamily="18" charset="0"/>
                <a:ea typeface="Times New Roman" panose="02020603050405020304" pitchFamily="18" charset="0"/>
              </a:rPr>
              <a:t>Process Steps</a:t>
            </a:r>
          </a:p>
          <a:p>
            <a:pPr marL="2514600" marR="0" lvl="5" indent="-228600">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 New Roman" panose="02020603050405020304" pitchFamily="18" charset="0"/>
              </a:rPr>
              <a:t>Hierarchy (multiple levels e.g. Logical components)</a:t>
            </a:r>
          </a:p>
          <a:p>
            <a:pPr marL="2971800" marR="0" lvl="6" indent="-228600">
              <a:spcBef>
                <a:spcPts val="0"/>
              </a:spcBef>
              <a:spcAft>
                <a:spcPts val="0"/>
              </a:spcAft>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Process Step</a:t>
            </a:r>
          </a:p>
          <a:p>
            <a:pPr marL="3429000" marR="0" lvl="7" indent="-228600">
              <a:spcBef>
                <a:spcPts val="0"/>
              </a:spcBef>
              <a:spcAft>
                <a:spcPts val="0"/>
              </a:spcAft>
              <a:buFont typeface="Courier New" panose="02070309020205020404" pitchFamily="49" charset="0"/>
              <a:buChar char="o"/>
            </a:pPr>
            <a:r>
              <a:rPr lang="en-US" sz="1600" dirty="0">
                <a:latin typeface="Times New Roman" panose="02020603050405020304" pitchFamily="18" charset="0"/>
                <a:ea typeface="Times New Roman" panose="02020603050405020304" pitchFamily="18" charset="0"/>
              </a:rPr>
              <a:t>Documents (Business Requirement in HP ALM) </a:t>
            </a:r>
          </a:p>
          <a:p>
            <a:pPr marL="3429000" marR="0" lvl="7" indent="-228600">
              <a:spcBef>
                <a:spcPts val="0"/>
              </a:spcBef>
              <a:spcAft>
                <a:spcPts val="0"/>
              </a:spcAft>
              <a:buFont typeface="Courier New" panose="02070309020205020404" pitchFamily="49" charset="0"/>
              <a:buChar char="o"/>
            </a:pPr>
            <a:r>
              <a:rPr lang="en-US" sz="1600" dirty="0">
                <a:latin typeface="Times New Roman" panose="02020603050405020304" pitchFamily="18" charset="0"/>
                <a:ea typeface="Times New Roman" panose="02020603050405020304" pitchFamily="18" charset="0"/>
              </a:rPr>
              <a:t>Executables (Test Objects in HP ALM)</a:t>
            </a:r>
          </a:p>
          <a:p>
            <a:pPr marL="1600200" marR="0" lvl="3" indent="-228600">
              <a:spcBef>
                <a:spcPts val="0"/>
              </a:spcBef>
              <a:spcAft>
                <a:spcPts val="0"/>
              </a:spcAft>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Business Processes</a:t>
            </a:r>
          </a:p>
          <a:p>
            <a:pPr marL="2057400" marR="0" lvl="4" indent="-228600">
              <a:spcBef>
                <a:spcPts val="0"/>
              </a:spcBef>
              <a:spcAft>
                <a:spcPts val="0"/>
              </a:spcAft>
              <a:buFont typeface="Courier New" panose="02070309020205020404" pitchFamily="49" charset="0"/>
              <a:buChar char="o"/>
            </a:pPr>
            <a:r>
              <a:rPr lang="en-US" sz="1600" dirty="0">
                <a:latin typeface="Times New Roman" panose="02020603050405020304" pitchFamily="18" charset="0"/>
                <a:ea typeface="Times New Roman" panose="02020603050405020304" pitchFamily="18" charset="0"/>
              </a:rPr>
              <a:t>Hierarchy (multi-level)</a:t>
            </a:r>
          </a:p>
          <a:p>
            <a:pPr marL="2514600" marR="0" lvl="5" indent="-228600">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 New Roman" panose="02020603050405020304" pitchFamily="18" charset="0"/>
              </a:rPr>
              <a:t>Scenario </a:t>
            </a:r>
          </a:p>
          <a:p>
            <a:pPr marL="2971800" marR="0" lvl="6" indent="-228600">
              <a:spcBef>
                <a:spcPts val="0"/>
              </a:spcBef>
              <a:spcAft>
                <a:spcPts val="0"/>
              </a:spcAft>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Documents (Business Requirement in HP ALM) </a:t>
            </a:r>
          </a:p>
          <a:p>
            <a:pPr marL="2971800" marR="0" lvl="6" indent="-228600">
              <a:spcBef>
                <a:spcPts val="0"/>
              </a:spcBef>
              <a:spcAft>
                <a:spcPts val="0"/>
              </a:spcAft>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Executables (Test Object)</a:t>
            </a:r>
          </a:p>
          <a:p>
            <a:pPr marL="2971800" marR="0" lvl="6" indent="-228600">
              <a:spcBef>
                <a:spcPts val="0"/>
              </a:spcBef>
              <a:spcAft>
                <a:spcPts val="0"/>
              </a:spcAft>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Process</a:t>
            </a:r>
          </a:p>
          <a:p>
            <a:pPr marL="3429000" marR="0" lvl="7" indent="-228600">
              <a:spcBef>
                <a:spcPts val="0"/>
              </a:spcBef>
              <a:spcAft>
                <a:spcPts val="0"/>
              </a:spcAft>
              <a:buFont typeface="Courier New" panose="02070309020205020404" pitchFamily="49" charset="0"/>
              <a:buChar char="o"/>
            </a:pPr>
            <a:r>
              <a:rPr lang="en-US" sz="1600" dirty="0">
                <a:latin typeface="Times New Roman" panose="02020603050405020304" pitchFamily="18" charset="0"/>
                <a:ea typeface="Times New Roman" panose="02020603050405020304" pitchFamily="18" charset="0"/>
              </a:rPr>
              <a:t>Documents (Business Requirement in HP ALM) </a:t>
            </a:r>
          </a:p>
          <a:p>
            <a:pPr marL="3429000" marR="0" lvl="7" indent="-228600">
              <a:spcBef>
                <a:spcPts val="0"/>
              </a:spcBef>
              <a:spcAft>
                <a:spcPts val="0"/>
              </a:spcAft>
              <a:buFont typeface="Courier New" panose="02070309020205020404" pitchFamily="49" charset="0"/>
              <a:buChar char="o"/>
            </a:pPr>
            <a:r>
              <a:rPr lang="en-US" sz="1600" dirty="0">
                <a:latin typeface="Times New Roman" panose="02020603050405020304" pitchFamily="18" charset="0"/>
                <a:ea typeface="Times New Roman" panose="02020603050405020304" pitchFamily="18" charset="0"/>
              </a:rPr>
              <a:t>Executables (Test Object)</a:t>
            </a:r>
          </a:p>
          <a:p>
            <a:pPr marL="3429000" marR="0" lvl="7" indent="-228600">
              <a:spcBef>
                <a:spcPts val="0"/>
              </a:spcBef>
              <a:spcAft>
                <a:spcPts val="0"/>
              </a:spcAft>
              <a:buFont typeface="Courier New" panose="02070309020205020404" pitchFamily="49" charset="0"/>
              <a:buChar char="o"/>
            </a:pPr>
            <a:r>
              <a:rPr lang="en-US" sz="1600" dirty="0">
                <a:latin typeface="Times New Roman" panose="02020603050405020304" pitchFamily="18" charset="0"/>
                <a:ea typeface="Times New Roman" panose="02020603050405020304" pitchFamily="18" charset="0"/>
              </a:rPr>
              <a:t>Process Step</a:t>
            </a:r>
          </a:p>
          <a:p>
            <a:pPr marL="3886200" marR="0" lvl="8" indent="-228600">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 New Roman" panose="02020603050405020304" pitchFamily="18" charset="0"/>
              </a:rPr>
              <a:t>Documents (Business Requirement in HP ALM) </a:t>
            </a:r>
          </a:p>
          <a:p>
            <a:pPr marL="3886200" marR="0" lvl="8" indent="-228600">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 New Roman" panose="02020603050405020304" pitchFamily="18" charset="0"/>
              </a:rPr>
              <a:t>Executables (Test Object)</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1772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a:t>
            </a:r>
            <a:r>
              <a:rPr lang="en-US" dirty="0" err="1" smtClean="0"/>
              <a:t>SolDoc</a:t>
            </a:r>
            <a:r>
              <a:rPr lang="en-US" dirty="0" smtClean="0"/>
              <a:t> 403 error</a:t>
            </a:r>
            <a:endParaRPr lang="en-US" dirty="0"/>
          </a:p>
        </p:txBody>
      </p:sp>
      <p:sp>
        <p:nvSpPr>
          <p:cNvPr id="3" name="Content Placeholder 2"/>
          <p:cNvSpPr>
            <a:spLocks noGrp="1"/>
          </p:cNvSpPr>
          <p:nvPr>
            <p:ph idx="1"/>
          </p:nvPr>
        </p:nvSpPr>
        <p:spPr/>
        <p:txBody>
          <a:bodyPr/>
          <a:lstStyle/>
          <a:p>
            <a:r>
              <a:rPr lang="en-US" dirty="0"/>
              <a:t>issue of “403 error”. The error is solved now. The service “WDC_ADAPTER_ADMIN_CENTER” was not active in SICF transaction.</a:t>
            </a:r>
          </a:p>
        </p:txBody>
      </p:sp>
    </p:spTree>
    <p:extLst>
      <p:ext uri="{BB962C8B-B14F-4D97-AF65-F5344CB8AC3E}">
        <p14:creationId xmlns:p14="http://schemas.microsoft.com/office/powerpoint/2010/main" val="313673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36295" y="882163"/>
            <a:ext cx="7641506" cy="5269053"/>
          </a:xfrm>
          <a:prstGeom prst="rect">
            <a:avLst/>
          </a:prstGeom>
        </p:spPr>
      </p:pic>
    </p:spTree>
    <p:extLst>
      <p:ext uri="{BB962C8B-B14F-4D97-AF65-F5344CB8AC3E}">
        <p14:creationId xmlns:p14="http://schemas.microsoft.com/office/powerpoint/2010/main" val="406276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2405" y="1788148"/>
            <a:ext cx="7291249" cy="4740067"/>
          </a:xfrm>
        </p:spPr>
      </p:pic>
    </p:spTree>
    <p:extLst>
      <p:ext uri="{BB962C8B-B14F-4D97-AF65-F5344CB8AC3E}">
        <p14:creationId xmlns:p14="http://schemas.microsoft.com/office/powerpoint/2010/main" val="242923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sm_workcenter</a:t>
            </a:r>
            <a:r>
              <a:rPr lang="en-US" dirty="0" smtClean="0"/>
              <a:t> -&gt; Test Suite -&gt; Partner Test Management</a:t>
            </a:r>
            <a:endParaRPr lang="en-US" dirty="0"/>
          </a:p>
        </p:txBody>
      </p:sp>
      <p:pic>
        <p:nvPicPr>
          <p:cNvPr id="4" name="Content Placeholder 3"/>
          <p:cNvPicPr>
            <a:picLocks noGrp="1" noChangeAspect="1"/>
          </p:cNvPicPr>
          <p:nvPr>
            <p:ph idx="1"/>
          </p:nvPr>
        </p:nvPicPr>
        <p:blipFill>
          <a:blip r:embed="rId3"/>
          <a:stretch>
            <a:fillRect/>
          </a:stretch>
        </p:blipFill>
        <p:spPr>
          <a:xfrm>
            <a:off x="609600" y="1673580"/>
            <a:ext cx="10969625" cy="4272839"/>
          </a:xfrm>
          <a:prstGeom prst="rect">
            <a:avLst/>
          </a:prstGeom>
        </p:spPr>
      </p:pic>
    </p:spTree>
    <p:extLst>
      <p:ext uri="{BB962C8B-B14F-4D97-AF65-F5344CB8AC3E}">
        <p14:creationId xmlns:p14="http://schemas.microsoft.com/office/powerpoint/2010/main" val="361668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one solution in Partner Test Management</a:t>
            </a:r>
            <a:endParaRPr lang="en-US" dirty="0"/>
          </a:p>
        </p:txBody>
      </p:sp>
      <p:pic>
        <p:nvPicPr>
          <p:cNvPr id="4" name="Content Placeholder 3"/>
          <p:cNvPicPr>
            <a:picLocks noGrp="1" noChangeAspect="1"/>
          </p:cNvPicPr>
          <p:nvPr>
            <p:ph idx="1"/>
          </p:nvPr>
        </p:nvPicPr>
        <p:blipFill>
          <a:blip r:embed="rId3"/>
          <a:stretch>
            <a:fillRect/>
          </a:stretch>
        </p:blipFill>
        <p:spPr>
          <a:xfrm>
            <a:off x="739048" y="1524000"/>
            <a:ext cx="10710728" cy="4572000"/>
          </a:xfrm>
          <a:prstGeom prst="rect">
            <a:avLst/>
          </a:prstGeom>
        </p:spPr>
      </p:pic>
    </p:spTree>
    <p:extLst>
      <p:ext uri="{BB962C8B-B14F-4D97-AF65-F5344CB8AC3E}">
        <p14:creationId xmlns:p14="http://schemas.microsoft.com/office/powerpoint/2010/main" val="194782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0847" y="1302934"/>
            <a:ext cx="11991153" cy="5555066"/>
          </a:xfrm>
          <a:prstGeom prst="rect">
            <a:avLst/>
          </a:prstGeom>
        </p:spPr>
      </p:pic>
    </p:spTree>
    <p:extLst>
      <p:ext uri="{BB962C8B-B14F-4D97-AF65-F5344CB8AC3E}">
        <p14:creationId xmlns:p14="http://schemas.microsoft.com/office/powerpoint/2010/main" val="148315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Solution</a:t>
            </a:r>
          </a:p>
        </p:txBody>
      </p:sp>
      <p:pic>
        <p:nvPicPr>
          <p:cNvPr id="4" name="Content Placeholder 3"/>
          <p:cNvPicPr>
            <a:picLocks noGrp="1" noChangeAspect="1"/>
          </p:cNvPicPr>
          <p:nvPr>
            <p:ph idx="1"/>
          </p:nvPr>
        </p:nvPicPr>
        <p:blipFill>
          <a:blip r:embed="rId2"/>
          <a:stretch>
            <a:fillRect/>
          </a:stretch>
        </p:blipFill>
        <p:spPr>
          <a:xfrm>
            <a:off x="609600" y="2211038"/>
            <a:ext cx="10969625" cy="3197924"/>
          </a:xfrm>
          <a:prstGeom prst="rect">
            <a:avLst/>
          </a:prstGeom>
        </p:spPr>
      </p:pic>
    </p:spTree>
    <p:extLst>
      <p:ext uri="{BB962C8B-B14F-4D97-AF65-F5344CB8AC3E}">
        <p14:creationId xmlns:p14="http://schemas.microsoft.com/office/powerpoint/2010/main" val="375134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Solution</a:t>
            </a:r>
            <a:endParaRPr lang="en-US" dirty="0"/>
          </a:p>
        </p:txBody>
      </p:sp>
      <p:pic>
        <p:nvPicPr>
          <p:cNvPr id="4" name="Content Placeholder 3"/>
          <p:cNvPicPr>
            <a:picLocks noGrp="1" noChangeAspect="1"/>
          </p:cNvPicPr>
          <p:nvPr>
            <p:ph idx="1"/>
          </p:nvPr>
        </p:nvPicPr>
        <p:blipFill>
          <a:blip r:embed="rId2"/>
          <a:stretch>
            <a:fillRect/>
          </a:stretch>
        </p:blipFill>
        <p:spPr>
          <a:xfrm>
            <a:off x="609600" y="1915315"/>
            <a:ext cx="10969625" cy="3789370"/>
          </a:xfrm>
          <a:prstGeom prst="rect">
            <a:avLst/>
          </a:prstGeom>
        </p:spPr>
      </p:pic>
    </p:spTree>
    <p:extLst>
      <p:ext uri="{BB962C8B-B14F-4D97-AF65-F5344CB8AC3E}">
        <p14:creationId xmlns:p14="http://schemas.microsoft.com/office/powerpoint/2010/main" val="40999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260850" y="3548062"/>
            <a:ext cx="3667125" cy="523875"/>
          </a:xfrm>
          <a:prstGeom prst="rect">
            <a:avLst/>
          </a:prstGeom>
        </p:spPr>
      </p:pic>
    </p:spTree>
    <p:extLst>
      <p:ext uri="{BB962C8B-B14F-4D97-AF65-F5344CB8AC3E}">
        <p14:creationId xmlns:p14="http://schemas.microsoft.com/office/powerpoint/2010/main" val="396247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Logical Component Group</a:t>
            </a:r>
            <a:endParaRPr lang="en-US" dirty="0"/>
          </a:p>
        </p:txBody>
      </p:sp>
      <p:pic>
        <p:nvPicPr>
          <p:cNvPr id="5" name="Content Placeholder 4"/>
          <p:cNvPicPr>
            <a:picLocks noGrp="1" noChangeAspect="1"/>
          </p:cNvPicPr>
          <p:nvPr>
            <p:ph idx="1"/>
          </p:nvPr>
        </p:nvPicPr>
        <p:blipFill>
          <a:blip r:embed="rId3"/>
          <a:stretch>
            <a:fillRect/>
          </a:stretch>
        </p:blipFill>
        <p:spPr>
          <a:xfrm>
            <a:off x="609600" y="1703325"/>
            <a:ext cx="10969625" cy="4213350"/>
          </a:xfrm>
          <a:prstGeom prst="rect">
            <a:avLst/>
          </a:prstGeom>
        </p:spPr>
      </p:pic>
    </p:spTree>
    <p:extLst>
      <p:ext uri="{BB962C8B-B14F-4D97-AF65-F5344CB8AC3E}">
        <p14:creationId xmlns:p14="http://schemas.microsoft.com/office/powerpoint/2010/main" val="5903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flow</a:t>
            </a:r>
            <a:endParaRPr lang="en-US" dirty="0"/>
          </a:p>
        </p:txBody>
      </p:sp>
      <p:sp>
        <p:nvSpPr>
          <p:cNvPr id="4" name="Subtitle 2"/>
          <p:cNvSpPr>
            <a:spLocks noGrp="1"/>
          </p:cNvSpPr>
          <p:nvPr>
            <p:ph idx="1"/>
          </p:nvPr>
        </p:nvSpPr>
        <p:spPr>
          <a:xfrm>
            <a:off x="609441" y="1668228"/>
            <a:ext cx="11740055" cy="4351338"/>
          </a:xfrm>
        </p:spPr>
        <p:txBody>
          <a:bodyPr>
            <a:normAutofit/>
          </a:bodyPr>
          <a:lstStyle/>
          <a:p>
            <a:pPr marL="514350" indent="-514350">
              <a:buAutoNum type="arabicPeriod"/>
            </a:pPr>
            <a:r>
              <a:rPr lang="en-US" dirty="0" smtClean="0"/>
              <a:t>Migration </a:t>
            </a:r>
            <a:r>
              <a:rPr lang="en-US" dirty="0"/>
              <a:t>from </a:t>
            </a:r>
            <a:r>
              <a:rPr lang="en-US" dirty="0" err="1"/>
              <a:t>SolMan</a:t>
            </a:r>
            <a:r>
              <a:rPr lang="en-US" dirty="0"/>
              <a:t> 7.1 to </a:t>
            </a:r>
            <a:r>
              <a:rPr lang="en-US" dirty="0" err="1"/>
              <a:t>SolMan</a:t>
            </a:r>
            <a:r>
              <a:rPr lang="en-US" dirty="0"/>
              <a:t> 7.2 (Content Activation)</a:t>
            </a:r>
            <a:endParaRPr lang="en-US" dirty="0" smtClean="0"/>
          </a:p>
          <a:p>
            <a:pPr marL="514350" indent="-514350" algn="l">
              <a:buAutoNum type="arabicPeriod"/>
            </a:pPr>
            <a:r>
              <a:rPr lang="en-US" dirty="0" smtClean="0"/>
              <a:t>Setup </a:t>
            </a:r>
            <a:r>
              <a:rPr lang="en-US" dirty="0"/>
              <a:t>&amp; </a:t>
            </a:r>
            <a:r>
              <a:rPr lang="en-US" dirty="0" smtClean="0"/>
              <a:t>Configuration</a:t>
            </a:r>
          </a:p>
          <a:p>
            <a:pPr marL="342900" indent="-342900" algn="l">
              <a:buFont typeface="+mj-lt"/>
              <a:buAutoNum type="arabicPeriod"/>
            </a:pPr>
            <a:r>
              <a:rPr lang="en-US" dirty="0" smtClean="0"/>
              <a:t>   Associate Base &amp; Child ALM project with Branch in Solution Documentation</a:t>
            </a:r>
          </a:p>
          <a:p>
            <a:pPr marL="0" indent="0" algn="l">
              <a:buNone/>
            </a:pPr>
            <a:r>
              <a:rPr lang="en-US" dirty="0"/>
              <a:t>4</a:t>
            </a:r>
            <a:r>
              <a:rPr lang="en-US" dirty="0" smtClean="0"/>
              <a:t>.     Push </a:t>
            </a:r>
            <a:r>
              <a:rPr lang="en-US" dirty="0"/>
              <a:t>Solution </a:t>
            </a:r>
            <a:r>
              <a:rPr lang="en-US" dirty="0" smtClean="0"/>
              <a:t>Documentation </a:t>
            </a:r>
            <a:r>
              <a:rPr lang="en-US" dirty="0"/>
              <a:t>to </a:t>
            </a:r>
            <a:r>
              <a:rPr lang="en-US" dirty="0" smtClean="0"/>
              <a:t>corresponding ALM project</a:t>
            </a:r>
            <a:endParaRPr lang="en-US" dirty="0"/>
          </a:p>
          <a:p>
            <a:pPr marL="0" indent="0" algn="l">
              <a:buNone/>
            </a:pPr>
            <a:r>
              <a:rPr lang="en-US" dirty="0"/>
              <a:t>5</a:t>
            </a:r>
            <a:r>
              <a:rPr lang="en-US" dirty="0" smtClean="0"/>
              <a:t>.     Update </a:t>
            </a:r>
            <a:r>
              <a:rPr lang="en-US" dirty="0"/>
              <a:t>test result with linked defect</a:t>
            </a:r>
          </a:p>
          <a:p>
            <a:pPr marL="0" indent="0" algn="l">
              <a:buNone/>
            </a:pPr>
            <a:r>
              <a:rPr lang="en-US" dirty="0"/>
              <a:t>6</a:t>
            </a:r>
            <a:r>
              <a:rPr lang="en-US" dirty="0" smtClean="0"/>
              <a:t>.     </a:t>
            </a:r>
            <a:r>
              <a:rPr lang="en-US" dirty="0"/>
              <a:t>Sync defect status</a:t>
            </a:r>
          </a:p>
          <a:p>
            <a:pPr marL="342900" indent="-342900" algn="l">
              <a:buAutoNum type="arabicPeriod" startAt="7"/>
            </a:pPr>
            <a:r>
              <a:rPr lang="en-US" dirty="0" smtClean="0"/>
              <a:t>   Merge </a:t>
            </a:r>
            <a:r>
              <a:rPr lang="en-US" dirty="0"/>
              <a:t>and Sync (Test Repository update</a:t>
            </a:r>
            <a:r>
              <a:rPr lang="en-US" dirty="0" smtClean="0"/>
              <a:t>)</a:t>
            </a:r>
            <a:endParaRPr lang="en-US" dirty="0"/>
          </a:p>
          <a:p>
            <a:pPr marL="342900" indent="-342900" algn="l">
              <a:buAutoNum type="arabicPeriod" startAt="7"/>
            </a:pPr>
            <a:r>
              <a:rPr lang="en-US" dirty="0" smtClean="0"/>
              <a:t>   BPCA </a:t>
            </a:r>
            <a:r>
              <a:rPr lang="en-US" dirty="0"/>
              <a:t>– Business Process Change Analysis – Create test set (single mode</a:t>
            </a:r>
            <a:r>
              <a:rPr lang="en-US" dirty="0" smtClean="0"/>
              <a:t>)</a:t>
            </a:r>
          </a:p>
          <a:p>
            <a:pPr marL="342900" indent="-342900" algn="l">
              <a:buAutoNum type="arabicPeriod" startAt="7"/>
            </a:pPr>
            <a:endParaRPr lang="en-US" dirty="0"/>
          </a:p>
        </p:txBody>
      </p:sp>
    </p:spTree>
    <p:extLst>
      <p:ext uri="{BB962C8B-B14F-4D97-AF65-F5344CB8AC3E}">
        <p14:creationId xmlns:p14="http://schemas.microsoft.com/office/powerpoint/2010/main" val="144875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Technical Systems for D, Q, P System</a:t>
            </a:r>
            <a:endParaRPr lang="en-US" dirty="0"/>
          </a:p>
        </p:txBody>
      </p:sp>
      <p:pic>
        <p:nvPicPr>
          <p:cNvPr id="4" name="Content Placeholder 3"/>
          <p:cNvPicPr>
            <a:picLocks noGrp="1" noChangeAspect="1"/>
          </p:cNvPicPr>
          <p:nvPr>
            <p:ph idx="1"/>
          </p:nvPr>
        </p:nvPicPr>
        <p:blipFill>
          <a:blip r:embed="rId3"/>
          <a:stretch>
            <a:fillRect/>
          </a:stretch>
        </p:blipFill>
        <p:spPr>
          <a:xfrm>
            <a:off x="1206758" y="1524000"/>
            <a:ext cx="9775308" cy="4572000"/>
          </a:xfrm>
          <a:prstGeom prst="rect">
            <a:avLst/>
          </a:prstGeom>
        </p:spPr>
      </p:pic>
    </p:spTree>
    <p:extLst>
      <p:ext uri="{BB962C8B-B14F-4D97-AF65-F5344CB8AC3E}">
        <p14:creationId xmlns:p14="http://schemas.microsoft.com/office/powerpoint/2010/main" val="1443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 Technical Systems for D, Q, P System</a:t>
            </a:r>
          </a:p>
        </p:txBody>
      </p:sp>
      <p:sp>
        <p:nvSpPr>
          <p:cNvPr id="3" name="Content Placeholder 2"/>
          <p:cNvSpPr>
            <a:spLocks noGrp="1"/>
          </p:cNvSpPr>
          <p:nvPr>
            <p:ph idx="1"/>
          </p:nvPr>
        </p:nvSpPr>
        <p:spPr/>
        <p:txBody>
          <a:bodyPr/>
          <a:lstStyle/>
          <a:p>
            <a:endParaRPr lang="en-US"/>
          </a:p>
        </p:txBody>
      </p:sp>
      <p:pic>
        <p:nvPicPr>
          <p:cNvPr id="6" name="Content Placeholder 4"/>
          <p:cNvPicPr>
            <a:picLocks noChangeAspect="1"/>
          </p:cNvPicPr>
          <p:nvPr/>
        </p:nvPicPr>
        <p:blipFill>
          <a:blip r:embed="rId3"/>
          <a:stretch>
            <a:fillRect/>
          </a:stretch>
        </p:blipFill>
        <p:spPr>
          <a:xfrm>
            <a:off x="2009308" y="1825625"/>
            <a:ext cx="8173383" cy="4351338"/>
          </a:xfrm>
          <a:prstGeom prst="rect">
            <a:avLst/>
          </a:prstGeom>
        </p:spPr>
      </p:pic>
    </p:spTree>
    <p:extLst>
      <p:ext uri="{BB962C8B-B14F-4D97-AF65-F5344CB8AC3E}">
        <p14:creationId xmlns:p14="http://schemas.microsoft.com/office/powerpoint/2010/main" val="389481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This might be caused by RFC not defined system</a:t>
            </a:r>
          </a:p>
          <a:p>
            <a:pPr lvl="1"/>
            <a:r>
              <a:rPr lang="en-US" dirty="0" smtClean="0"/>
              <a:t>Change the technical system assigned to system role, then problem gone</a:t>
            </a:r>
            <a:endParaRPr lang="en-US" dirty="0"/>
          </a:p>
        </p:txBody>
      </p:sp>
      <p:pic>
        <p:nvPicPr>
          <p:cNvPr id="5" name="Picture 4"/>
          <p:cNvPicPr>
            <a:picLocks noChangeAspect="1"/>
          </p:cNvPicPr>
          <p:nvPr/>
        </p:nvPicPr>
        <p:blipFill>
          <a:blip r:embed="rId3"/>
          <a:stretch>
            <a:fillRect/>
          </a:stretch>
        </p:blipFill>
        <p:spPr>
          <a:xfrm>
            <a:off x="680545" y="3402231"/>
            <a:ext cx="7448550" cy="3038475"/>
          </a:xfrm>
          <a:prstGeom prst="rect">
            <a:avLst/>
          </a:prstGeom>
        </p:spPr>
      </p:pic>
    </p:spTree>
    <p:extLst>
      <p:ext uri="{BB962C8B-B14F-4D97-AF65-F5344CB8AC3E}">
        <p14:creationId xmlns:p14="http://schemas.microsoft.com/office/powerpoint/2010/main" val="325066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Document type in scope</a:t>
            </a:r>
            <a:endParaRPr lang="en-US" dirty="0"/>
          </a:p>
        </p:txBody>
      </p:sp>
      <p:sp>
        <p:nvSpPr>
          <p:cNvPr id="3" name="Content Placeholder 2"/>
          <p:cNvSpPr>
            <a:spLocks noGrp="1"/>
          </p:cNvSpPr>
          <p:nvPr>
            <p:ph idx="1"/>
          </p:nvPr>
        </p:nvSpPr>
        <p:spPr/>
        <p:txBody>
          <a:bodyPr/>
          <a:lstStyle/>
          <a:p>
            <a:endParaRPr lang="en-US"/>
          </a:p>
        </p:txBody>
      </p:sp>
      <p:pic>
        <p:nvPicPr>
          <p:cNvPr id="5" name="Content Placeholder 3"/>
          <p:cNvPicPr>
            <a:picLocks noChangeAspect="1"/>
          </p:cNvPicPr>
          <p:nvPr/>
        </p:nvPicPr>
        <p:blipFill>
          <a:blip r:embed="rId2"/>
          <a:stretch>
            <a:fillRect/>
          </a:stretch>
        </p:blipFill>
        <p:spPr>
          <a:xfrm>
            <a:off x="2091471" y="1978025"/>
            <a:ext cx="8313857" cy="4351338"/>
          </a:xfrm>
          <a:prstGeom prst="rect">
            <a:avLst/>
          </a:prstGeom>
        </p:spPr>
      </p:pic>
    </p:spTree>
    <p:extLst>
      <p:ext uri="{BB962C8B-B14F-4D97-AF65-F5344CB8AC3E}">
        <p14:creationId xmlns:p14="http://schemas.microsoft.com/office/powerpoint/2010/main" val="388690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Branch</a:t>
            </a:r>
            <a:endParaRPr lang="en-US" dirty="0"/>
          </a:p>
        </p:txBody>
      </p:sp>
      <p:pic>
        <p:nvPicPr>
          <p:cNvPr id="4" name="Content Placeholder 3"/>
          <p:cNvPicPr>
            <a:picLocks noGrp="1" noChangeAspect="1"/>
          </p:cNvPicPr>
          <p:nvPr>
            <p:ph idx="1"/>
          </p:nvPr>
        </p:nvPicPr>
        <p:blipFill>
          <a:blip r:embed="rId2"/>
          <a:stretch>
            <a:fillRect/>
          </a:stretch>
        </p:blipFill>
        <p:spPr>
          <a:xfrm>
            <a:off x="609600" y="2487634"/>
            <a:ext cx="10969625" cy="2644731"/>
          </a:xfrm>
          <a:prstGeom prst="rect">
            <a:avLst/>
          </a:prstGeom>
        </p:spPr>
      </p:pic>
      <p:pic>
        <p:nvPicPr>
          <p:cNvPr id="5" name="Picture 4"/>
          <p:cNvPicPr>
            <a:picLocks noChangeAspect="1"/>
          </p:cNvPicPr>
          <p:nvPr/>
        </p:nvPicPr>
        <p:blipFill>
          <a:blip r:embed="rId3"/>
          <a:stretch>
            <a:fillRect/>
          </a:stretch>
        </p:blipFill>
        <p:spPr>
          <a:xfrm>
            <a:off x="7934793" y="438139"/>
            <a:ext cx="3419007" cy="1945297"/>
          </a:xfrm>
          <a:prstGeom prst="rect">
            <a:avLst/>
          </a:prstGeom>
        </p:spPr>
      </p:pic>
    </p:spTree>
    <p:extLst>
      <p:ext uri="{BB962C8B-B14F-4D97-AF65-F5344CB8AC3E}">
        <p14:creationId xmlns:p14="http://schemas.microsoft.com/office/powerpoint/2010/main" val="9349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Solution Document</a:t>
            </a:r>
            <a:endParaRPr lang="en-US" dirty="0"/>
          </a:p>
        </p:txBody>
      </p:sp>
      <p:pic>
        <p:nvPicPr>
          <p:cNvPr id="4" name="Content Placeholder 3"/>
          <p:cNvPicPr>
            <a:picLocks noGrp="1" noChangeAspect="1"/>
          </p:cNvPicPr>
          <p:nvPr>
            <p:ph idx="1"/>
          </p:nvPr>
        </p:nvPicPr>
        <p:blipFill>
          <a:blip r:embed="rId2"/>
          <a:stretch>
            <a:fillRect/>
          </a:stretch>
        </p:blipFill>
        <p:spPr>
          <a:xfrm>
            <a:off x="1980971" y="1524000"/>
            <a:ext cx="8226882" cy="4572000"/>
          </a:xfrm>
          <a:prstGeom prst="rect">
            <a:avLst/>
          </a:prstGeom>
        </p:spPr>
      </p:pic>
    </p:spTree>
    <p:extLst>
      <p:ext uri="{BB962C8B-B14F-4D97-AF65-F5344CB8AC3E}">
        <p14:creationId xmlns:p14="http://schemas.microsoft.com/office/powerpoint/2010/main" val="15417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Process Steps to Libraries</a:t>
            </a:r>
            <a:endParaRPr lang="en-US" dirty="0"/>
          </a:p>
        </p:txBody>
      </p:sp>
      <p:pic>
        <p:nvPicPr>
          <p:cNvPr id="4" name="Content Placeholder 3"/>
          <p:cNvPicPr>
            <a:picLocks noGrp="1" noChangeAspect="1"/>
          </p:cNvPicPr>
          <p:nvPr>
            <p:ph idx="1"/>
          </p:nvPr>
        </p:nvPicPr>
        <p:blipFill>
          <a:blip r:embed="rId2"/>
          <a:stretch>
            <a:fillRect/>
          </a:stretch>
        </p:blipFill>
        <p:spPr>
          <a:xfrm>
            <a:off x="951271" y="268054"/>
            <a:ext cx="9956108" cy="6324475"/>
          </a:xfrm>
          <a:prstGeom prst="rect">
            <a:avLst/>
          </a:prstGeom>
        </p:spPr>
      </p:pic>
    </p:spTree>
    <p:extLst>
      <p:ext uri="{BB962C8B-B14F-4D97-AF65-F5344CB8AC3E}">
        <p14:creationId xmlns:p14="http://schemas.microsoft.com/office/powerpoint/2010/main" val="341581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Scenario and Process to Business Processes</a:t>
            </a:r>
            <a:endParaRPr lang="en-US" dirty="0"/>
          </a:p>
        </p:txBody>
      </p:sp>
      <p:pic>
        <p:nvPicPr>
          <p:cNvPr id="4" name="Content Placeholder 3"/>
          <p:cNvPicPr>
            <a:picLocks noGrp="1" noChangeAspect="1"/>
          </p:cNvPicPr>
          <p:nvPr>
            <p:ph idx="1"/>
          </p:nvPr>
        </p:nvPicPr>
        <p:blipFill>
          <a:blip r:embed="rId2"/>
          <a:stretch>
            <a:fillRect/>
          </a:stretch>
        </p:blipFill>
        <p:spPr>
          <a:xfrm>
            <a:off x="2638096" y="1524000"/>
            <a:ext cx="6912633" cy="4572000"/>
          </a:xfrm>
          <a:prstGeom prst="rect">
            <a:avLst/>
          </a:prstGeom>
        </p:spPr>
      </p:pic>
    </p:spTree>
    <p:extLst>
      <p:ext uri="{BB962C8B-B14F-4D97-AF65-F5344CB8AC3E}">
        <p14:creationId xmlns:p14="http://schemas.microsoft.com/office/powerpoint/2010/main" val="132620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Process Step to Process</a:t>
            </a:r>
            <a:endParaRPr lang="en-US" dirty="0"/>
          </a:p>
        </p:txBody>
      </p:sp>
      <p:pic>
        <p:nvPicPr>
          <p:cNvPr id="4" name="Content Placeholder 3"/>
          <p:cNvPicPr>
            <a:picLocks noGrp="1" noChangeAspect="1"/>
          </p:cNvPicPr>
          <p:nvPr>
            <p:ph idx="1"/>
          </p:nvPr>
        </p:nvPicPr>
        <p:blipFill>
          <a:blip r:embed="rId2"/>
          <a:stretch>
            <a:fillRect/>
          </a:stretch>
        </p:blipFill>
        <p:spPr>
          <a:xfrm>
            <a:off x="2613458" y="1524000"/>
            <a:ext cx="6961909" cy="4572000"/>
          </a:xfrm>
          <a:prstGeom prst="rect">
            <a:avLst/>
          </a:prstGeom>
        </p:spPr>
      </p:pic>
    </p:spTree>
    <p:extLst>
      <p:ext uri="{BB962C8B-B14F-4D97-AF65-F5344CB8AC3E}">
        <p14:creationId xmlns:p14="http://schemas.microsoft.com/office/powerpoint/2010/main" val="234117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92257" y="1524000"/>
            <a:ext cx="6804311" cy="4572000"/>
          </a:xfrm>
          <a:prstGeom prst="rect">
            <a:avLst/>
          </a:prstGeom>
        </p:spPr>
      </p:pic>
    </p:spTree>
    <p:extLst>
      <p:ext uri="{BB962C8B-B14F-4D97-AF65-F5344CB8AC3E}">
        <p14:creationId xmlns:p14="http://schemas.microsoft.com/office/powerpoint/2010/main" val="41372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 Migration – Content Activation</a:t>
            </a:r>
            <a:endParaRPr lang="en-US" dirty="0"/>
          </a:p>
        </p:txBody>
      </p:sp>
      <p:sp>
        <p:nvSpPr>
          <p:cNvPr id="3" name="Content Placeholder 2"/>
          <p:cNvSpPr>
            <a:spLocks noGrp="1"/>
          </p:cNvSpPr>
          <p:nvPr>
            <p:ph idx="1"/>
          </p:nvPr>
        </p:nvSpPr>
        <p:spPr>
          <a:xfrm>
            <a:off x="609441" y="1023816"/>
            <a:ext cx="11409839" cy="2336800"/>
          </a:xfrm>
        </p:spPr>
        <p:txBody>
          <a:bodyPr/>
          <a:lstStyle/>
          <a:p>
            <a:pPr marL="0" marR="0" indent="0">
              <a:spcBef>
                <a:spcPts val="0"/>
              </a:spcBef>
              <a:spcAft>
                <a:spcPts val="0"/>
              </a:spcAft>
              <a:buNone/>
            </a:pPr>
            <a:r>
              <a:rPr lang="en-US" dirty="0" smtClean="0"/>
              <a:t>Operation outline:</a:t>
            </a:r>
            <a:endParaRPr lang="en-US" sz="2000" dirty="0">
              <a:latin typeface="SimSun" panose="02010600030101010101" pitchFamily="2" charset="-122"/>
              <a:ea typeface="SimSun" panose="02010600030101010101" pitchFamily="2" charset="-122"/>
              <a:cs typeface="Times New Roman" panose="02020603050405020304" pitchFamily="18" charset="0"/>
            </a:endParaRPr>
          </a:p>
          <a:p>
            <a:pPr marL="102870" marR="0" indent="-285750">
              <a:spcBef>
                <a:spcPts val="0"/>
              </a:spcBef>
              <a:spcAft>
                <a:spcPts val="0"/>
              </a:spcAft>
              <a:buFont typeface="Wingdings" panose="05000000000000000000" pitchFamily="2" charset="2"/>
              <a:buChar char="§"/>
            </a:pPr>
            <a:r>
              <a:rPr lang="en-US" dirty="0"/>
              <a:t>Setup Solution Manager 7.1 SP14</a:t>
            </a:r>
            <a:endParaRPr lang="en-US" sz="2000" dirty="0">
              <a:latin typeface="SimSun" panose="02010600030101010101" pitchFamily="2" charset="-122"/>
              <a:ea typeface="SimSun" panose="02010600030101010101" pitchFamily="2" charset="-122"/>
              <a:cs typeface="Times New Roman" panose="02020603050405020304" pitchFamily="18" charset="0"/>
            </a:endParaRPr>
          </a:p>
          <a:p>
            <a:pPr marL="102870" indent="-285750">
              <a:spcBef>
                <a:spcPts val="0"/>
              </a:spcBef>
              <a:buFont typeface="Wingdings" panose="05000000000000000000" pitchFamily="2" charset="2"/>
              <a:buChar char="§"/>
            </a:pPr>
            <a:r>
              <a:rPr lang="en-US" dirty="0"/>
              <a:t>Setup HP ALM 12.50 or later</a:t>
            </a:r>
          </a:p>
          <a:p>
            <a:pPr marL="102870" indent="-285750">
              <a:spcBef>
                <a:spcPts val="0"/>
              </a:spcBef>
              <a:buFont typeface="Wingdings" panose="05000000000000000000" pitchFamily="2" charset="2"/>
              <a:buChar char="§"/>
            </a:pPr>
            <a:r>
              <a:rPr lang="en-US" dirty="0"/>
              <a:t>Association the SOLAR projects to HP ALM </a:t>
            </a:r>
            <a:r>
              <a:rPr lang="en-US" dirty="0" smtClean="0"/>
              <a:t>Project, Push </a:t>
            </a:r>
            <a:r>
              <a:rPr lang="en-US" dirty="0"/>
              <a:t>the </a:t>
            </a:r>
            <a:r>
              <a:rPr lang="en-US" dirty="0" smtClean="0"/>
              <a:t>blueprint</a:t>
            </a:r>
          </a:p>
          <a:p>
            <a:pPr marL="102870" indent="-285750">
              <a:spcBef>
                <a:spcPts val="0"/>
              </a:spcBef>
              <a:buFont typeface="Wingdings" panose="05000000000000000000" pitchFamily="2" charset="2"/>
              <a:buChar char="§"/>
            </a:pPr>
            <a:r>
              <a:rPr lang="en-US" dirty="0" smtClean="0"/>
              <a:t>Apply notes and finish Content </a:t>
            </a:r>
            <a:r>
              <a:rPr lang="en-US" dirty="0"/>
              <a:t>Activation Preparation in SAP Solution Manager </a:t>
            </a:r>
            <a:r>
              <a:rPr lang="en-US" dirty="0" smtClean="0"/>
              <a:t>7.1 according to guide doc</a:t>
            </a:r>
            <a:endParaRPr lang="en-US" dirty="0"/>
          </a:p>
          <a:p>
            <a:pPr marL="102870" indent="-285750">
              <a:spcBef>
                <a:spcPts val="0"/>
              </a:spcBef>
              <a:buFont typeface="Wingdings" panose="05000000000000000000" pitchFamily="2" charset="2"/>
              <a:buChar char="§"/>
            </a:pPr>
            <a:r>
              <a:rPr lang="en-US" dirty="0"/>
              <a:t>Upgrade the Solution Manager system to 7.2 </a:t>
            </a:r>
            <a:r>
              <a:rPr lang="en-US" dirty="0" smtClean="0"/>
              <a:t>SP03 or later</a:t>
            </a:r>
            <a:endParaRPr lang="en-US" dirty="0"/>
          </a:p>
          <a:p>
            <a:pPr marL="102870" indent="-285750">
              <a:spcBef>
                <a:spcPts val="0"/>
              </a:spcBef>
              <a:buFont typeface="Wingdings" panose="05000000000000000000" pitchFamily="2" charset="2"/>
              <a:buChar char="§"/>
            </a:pPr>
            <a:r>
              <a:rPr lang="en-US" dirty="0"/>
              <a:t>Run the Solution Documentation Content Activation (GP1 and GP2)</a:t>
            </a:r>
          </a:p>
          <a:p>
            <a:pPr marL="102870" indent="-285750">
              <a:spcBef>
                <a:spcPts val="0"/>
              </a:spcBef>
              <a:buFont typeface="Wingdings" panose="05000000000000000000" pitchFamily="2" charset="2"/>
              <a:buChar char="§"/>
            </a:pPr>
            <a:r>
              <a:rPr lang="en-US" dirty="0"/>
              <a:t>Setup the </a:t>
            </a:r>
            <a:r>
              <a:rPr lang="en-US" dirty="0" smtClean="0"/>
              <a:t>new Partner </a:t>
            </a:r>
            <a:r>
              <a:rPr lang="en-US" dirty="0"/>
              <a:t>Adapter &amp; do an association with ALM </a:t>
            </a:r>
            <a:r>
              <a:rPr lang="en-US" dirty="0" smtClean="0"/>
              <a:t>upgraded </a:t>
            </a:r>
            <a:r>
              <a:rPr lang="en-US" dirty="0"/>
              <a:t>to ALM 12.53 Patch 1 or later </a:t>
            </a:r>
          </a:p>
          <a:p>
            <a:pPr marL="102870" indent="-285750">
              <a:spcBef>
                <a:spcPts val="0"/>
              </a:spcBef>
              <a:buFont typeface="Wingdings" panose="05000000000000000000" pitchFamily="2" charset="2"/>
              <a:buChar char="§"/>
            </a:pPr>
            <a:r>
              <a:rPr lang="en-US" dirty="0"/>
              <a:t>Test the Adapter Content Activation (GP3)</a:t>
            </a:r>
          </a:p>
          <a:p>
            <a:endParaRPr lang="en-US" dirty="0"/>
          </a:p>
        </p:txBody>
      </p:sp>
      <p:pic>
        <p:nvPicPr>
          <p:cNvPr id="5" name="Picture 4"/>
          <p:cNvPicPr>
            <a:picLocks noChangeAspect="1"/>
          </p:cNvPicPr>
          <p:nvPr/>
        </p:nvPicPr>
        <p:blipFill rotWithShape="1">
          <a:blip r:embed="rId3"/>
          <a:srcRect b="5400"/>
          <a:stretch/>
        </p:blipFill>
        <p:spPr>
          <a:xfrm>
            <a:off x="906585" y="3264423"/>
            <a:ext cx="11277600" cy="2894099"/>
          </a:xfrm>
          <a:prstGeom prst="rect">
            <a:avLst/>
          </a:prstGeom>
        </p:spPr>
      </p:pic>
    </p:spTree>
    <p:extLst>
      <p:ext uri="{BB962C8B-B14F-4D97-AF65-F5344CB8AC3E}">
        <p14:creationId xmlns:p14="http://schemas.microsoft.com/office/powerpoint/2010/main" val="143815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in Process Step Library</a:t>
            </a:r>
            <a:endParaRPr lang="en-US" dirty="0"/>
          </a:p>
        </p:txBody>
      </p:sp>
      <p:pic>
        <p:nvPicPr>
          <p:cNvPr id="4" name="Content Placeholder 3"/>
          <p:cNvPicPr>
            <a:picLocks noGrp="1" noChangeAspect="1"/>
          </p:cNvPicPr>
          <p:nvPr>
            <p:ph idx="1"/>
          </p:nvPr>
        </p:nvPicPr>
        <p:blipFill>
          <a:blip r:embed="rId2"/>
          <a:stretch>
            <a:fillRect/>
          </a:stretch>
        </p:blipFill>
        <p:spPr>
          <a:xfrm>
            <a:off x="2705120" y="1524000"/>
            <a:ext cx="6778585" cy="4572000"/>
          </a:xfrm>
          <a:prstGeom prst="rect">
            <a:avLst/>
          </a:prstGeom>
        </p:spPr>
      </p:pic>
    </p:spTree>
    <p:extLst>
      <p:ext uri="{BB962C8B-B14F-4D97-AF65-F5344CB8AC3E}">
        <p14:creationId xmlns:p14="http://schemas.microsoft.com/office/powerpoint/2010/main" val="258780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specified object</a:t>
            </a:r>
            <a:endParaRPr lang="en-US" dirty="0"/>
          </a:p>
        </p:txBody>
      </p:sp>
      <p:pic>
        <p:nvPicPr>
          <p:cNvPr id="4" name="Content Placeholder 3"/>
          <p:cNvPicPr>
            <a:picLocks noGrp="1" noChangeAspect="1"/>
          </p:cNvPicPr>
          <p:nvPr>
            <p:ph idx="1"/>
          </p:nvPr>
        </p:nvPicPr>
        <p:blipFill>
          <a:blip r:embed="rId3"/>
          <a:stretch>
            <a:fillRect/>
          </a:stretch>
        </p:blipFill>
        <p:spPr>
          <a:xfrm>
            <a:off x="2987071" y="1524000"/>
            <a:ext cx="6214683" cy="4572000"/>
          </a:xfrm>
          <a:prstGeom prst="rect">
            <a:avLst/>
          </a:prstGeom>
        </p:spPr>
      </p:pic>
    </p:spTree>
    <p:extLst>
      <p:ext uri="{BB962C8B-B14F-4D97-AF65-F5344CB8AC3E}">
        <p14:creationId xmlns:p14="http://schemas.microsoft.com/office/powerpoint/2010/main" val="340145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 Executable</a:t>
            </a:r>
            <a:endParaRPr lang="en-US" dirty="0"/>
          </a:p>
        </p:txBody>
      </p:sp>
      <p:pic>
        <p:nvPicPr>
          <p:cNvPr id="4" name="Content Placeholder 3"/>
          <p:cNvPicPr>
            <a:picLocks noGrp="1" noChangeAspect="1"/>
          </p:cNvPicPr>
          <p:nvPr>
            <p:ph idx="1"/>
          </p:nvPr>
        </p:nvPicPr>
        <p:blipFill>
          <a:blip r:embed="rId2"/>
          <a:stretch>
            <a:fillRect/>
          </a:stretch>
        </p:blipFill>
        <p:spPr>
          <a:xfrm>
            <a:off x="2372393" y="1524000"/>
            <a:ext cx="7444039" cy="4572000"/>
          </a:xfrm>
          <a:prstGeom prst="rect">
            <a:avLst/>
          </a:prstGeom>
        </p:spPr>
      </p:pic>
      <p:pic>
        <p:nvPicPr>
          <p:cNvPr id="3" name="Picture 2"/>
          <p:cNvPicPr>
            <a:picLocks noChangeAspect="1"/>
          </p:cNvPicPr>
          <p:nvPr/>
        </p:nvPicPr>
        <p:blipFill>
          <a:blip r:embed="rId3"/>
          <a:stretch>
            <a:fillRect/>
          </a:stretch>
        </p:blipFill>
        <p:spPr>
          <a:xfrm>
            <a:off x="0" y="2017019"/>
            <a:ext cx="6456166" cy="3905488"/>
          </a:xfrm>
          <a:prstGeom prst="rect">
            <a:avLst/>
          </a:prstGeom>
        </p:spPr>
      </p:pic>
    </p:spTree>
    <p:extLst>
      <p:ext uri="{BB962C8B-B14F-4D97-AF65-F5344CB8AC3E}">
        <p14:creationId xmlns:p14="http://schemas.microsoft.com/office/powerpoint/2010/main" val="283819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process step to Production branch</a:t>
            </a:r>
            <a:endParaRPr lang="en-US" dirty="0"/>
          </a:p>
        </p:txBody>
      </p:sp>
      <p:pic>
        <p:nvPicPr>
          <p:cNvPr id="4" name="Content Placeholder 3"/>
          <p:cNvPicPr>
            <a:picLocks noGrp="1" noChangeAspect="1"/>
          </p:cNvPicPr>
          <p:nvPr>
            <p:ph idx="1"/>
          </p:nvPr>
        </p:nvPicPr>
        <p:blipFill>
          <a:blip r:embed="rId3"/>
          <a:stretch>
            <a:fillRect/>
          </a:stretch>
        </p:blipFill>
        <p:spPr>
          <a:xfrm>
            <a:off x="1610483" y="1524000"/>
            <a:ext cx="8967859" cy="4572000"/>
          </a:xfrm>
          <a:prstGeom prst="rect">
            <a:avLst/>
          </a:prstGeom>
        </p:spPr>
      </p:pic>
      <p:sp>
        <p:nvSpPr>
          <p:cNvPr id="3" name="TextBox 2"/>
          <p:cNvSpPr txBox="1"/>
          <p:nvPr/>
        </p:nvSpPr>
        <p:spPr>
          <a:xfrm>
            <a:off x="1169233" y="6340839"/>
            <a:ext cx="8042223" cy="369332"/>
          </a:xfrm>
          <a:prstGeom prst="rect">
            <a:avLst/>
          </a:prstGeom>
          <a:noFill/>
        </p:spPr>
        <p:txBody>
          <a:bodyPr wrap="square" rtlCol="0">
            <a:spAutoFit/>
          </a:bodyPr>
          <a:lstStyle/>
          <a:p>
            <a:r>
              <a:rPr lang="en-US" dirty="0" smtClean="0"/>
              <a:t>Remember to release library too</a:t>
            </a:r>
            <a:endParaRPr lang="en-US" dirty="0"/>
          </a:p>
        </p:txBody>
      </p:sp>
    </p:spTree>
    <p:extLst>
      <p:ext uri="{BB962C8B-B14F-4D97-AF65-F5344CB8AC3E}">
        <p14:creationId xmlns:p14="http://schemas.microsoft.com/office/powerpoint/2010/main" val="318155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notice</a:t>
            </a:r>
            <a:endParaRPr lang="en-US" dirty="0"/>
          </a:p>
        </p:txBody>
      </p:sp>
      <p:pic>
        <p:nvPicPr>
          <p:cNvPr id="4" name="Content Placeholder 3"/>
          <p:cNvPicPr>
            <a:picLocks noGrp="1" noChangeAspect="1"/>
          </p:cNvPicPr>
          <p:nvPr>
            <p:ph idx="1"/>
          </p:nvPr>
        </p:nvPicPr>
        <p:blipFill>
          <a:blip r:embed="rId2"/>
          <a:stretch>
            <a:fillRect/>
          </a:stretch>
        </p:blipFill>
        <p:spPr>
          <a:xfrm>
            <a:off x="4418012" y="1576387"/>
            <a:ext cx="3352800" cy="4467225"/>
          </a:xfrm>
          <a:prstGeom prst="rect">
            <a:avLst/>
          </a:prstGeom>
        </p:spPr>
      </p:pic>
    </p:spTree>
    <p:extLst>
      <p:ext uri="{BB962C8B-B14F-4D97-AF65-F5344CB8AC3E}">
        <p14:creationId xmlns:p14="http://schemas.microsoft.com/office/powerpoint/2010/main" val="345257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Document</a:t>
            </a:r>
            <a:endParaRPr lang="en-US" dirty="0"/>
          </a:p>
        </p:txBody>
      </p:sp>
      <p:pic>
        <p:nvPicPr>
          <p:cNvPr id="4" name="Content Placeholder 3"/>
          <p:cNvPicPr>
            <a:picLocks noGrp="1" noChangeAspect="1"/>
          </p:cNvPicPr>
          <p:nvPr>
            <p:ph idx="1"/>
          </p:nvPr>
        </p:nvPicPr>
        <p:blipFill>
          <a:blip r:embed="rId2"/>
          <a:stretch>
            <a:fillRect/>
          </a:stretch>
        </p:blipFill>
        <p:spPr>
          <a:xfrm>
            <a:off x="3060209" y="1524000"/>
            <a:ext cx="6068406" cy="4572000"/>
          </a:xfrm>
          <a:prstGeom prst="rect">
            <a:avLst/>
          </a:prstGeom>
        </p:spPr>
      </p:pic>
    </p:spTree>
    <p:extLst>
      <p:ext uri="{BB962C8B-B14F-4D97-AF65-F5344CB8AC3E}">
        <p14:creationId xmlns:p14="http://schemas.microsoft.com/office/powerpoint/2010/main" val="372180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14465" y="1439917"/>
            <a:ext cx="11931244" cy="4056993"/>
          </a:xfrm>
          <a:prstGeom prst="rect">
            <a:avLst/>
          </a:prstGeom>
        </p:spPr>
      </p:pic>
    </p:spTree>
    <p:extLst>
      <p:ext uri="{BB962C8B-B14F-4D97-AF65-F5344CB8AC3E}">
        <p14:creationId xmlns:p14="http://schemas.microsoft.com/office/powerpoint/2010/main" val="110232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94665" y="1524000"/>
            <a:ext cx="8799494" cy="4572000"/>
          </a:xfrm>
          <a:prstGeom prst="rect">
            <a:avLst/>
          </a:prstGeom>
        </p:spPr>
      </p:pic>
    </p:spTree>
    <p:extLst>
      <p:ext uri="{BB962C8B-B14F-4D97-AF65-F5344CB8AC3E}">
        <p14:creationId xmlns:p14="http://schemas.microsoft.com/office/powerpoint/2010/main" val="80926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Association</a:t>
            </a:r>
            <a:endParaRPr lang="en-US" dirty="0"/>
          </a:p>
        </p:txBody>
      </p:sp>
      <p:pic>
        <p:nvPicPr>
          <p:cNvPr id="4" name="Content Placeholder 3"/>
          <p:cNvPicPr>
            <a:picLocks noGrp="1" noChangeAspect="1"/>
          </p:cNvPicPr>
          <p:nvPr>
            <p:ph idx="1"/>
          </p:nvPr>
        </p:nvPicPr>
        <p:blipFill>
          <a:blip r:embed="rId3"/>
          <a:stretch>
            <a:fillRect/>
          </a:stretch>
        </p:blipFill>
        <p:spPr>
          <a:xfrm>
            <a:off x="1133390" y="1362868"/>
            <a:ext cx="4021413" cy="5281133"/>
          </a:xfrm>
          <a:prstGeom prst="rect">
            <a:avLst/>
          </a:prstGeom>
        </p:spPr>
      </p:pic>
      <p:pic>
        <p:nvPicPr>
          <p:cNvPr id="5" name="Picture 4"/>
          <p:cNvPicPr>
            <a:picLocks noChangeAspect="1"/>
          </p:cNvPicPr>
          <p:nvPr/>
        </p:nvPicPr>
        <p:blipFill>
          <a:blip r:embed="rId4"/>
          <a:stretch>
            <a:fillRect/>
          </a:stretch>
        </p:blipFill>
        <p:spPr>
          <a:xfrm>
            <a:off x="6808282" y="1362869"/>
            <a:ext cx="3981450" cy="5276850"/>
          </a:xfrm>
          <a:prstGeom prst="rect">
            <a:avLst/>
          </a:prstGeom>
        </p:spPr>
      </p:pic>
    </p:spTree>
    <p:extLst>
      <p:ext uri="{BB962C8B-B14F-4D97-AF65-F5344CB8AC3E}">
        <p14:creationId xmlns:p14="http://schemas.microsoft.com/office/powerpoint/2010/main" val="146446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95192" y="1524000"/>
            <a:ext cx="7398440" cy="4572000"/>
          </a:xfrm>
          <a:prstGeom prst="rect">
            <a:avLst/>
          </a:prstGeom>
        </p:spPr>
      </p:pic>
    </p:spTree>
    <p:extLst>
      <p:ext uri="{BB962C8B-B14F-4D97-AF65-F5344CB8AC3E}">
        <p14:creationId xmlns:p14="http://schemas.microsoft.com/office/powerpoint/2010/main" val="94806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Configuration – </a:t>
            </a:r>
            <a:r>
              <a:rPr lang="en-US" dirty="0" err="1" smtClean="0"/>
              <a:t>solman_setup</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66835" y="927795"/>
            <a:ext cx="7812549" cy="4708157"/>
          </a:xfrm>
        </p:spPr>
      </p:pic>
      <p:sp>
        <p:nvSpPr>
          <p:cNvPr id="3" name="Rectangle 2"/>
          <p:cNvSpPr/>
          <p:nvPr/>
        </p:nvSpPr>
        <p:spPr>
          <a:xfrm>
            <a:off x="609441" y="5641610"/>
            <a:ext cx="7543800" cy="646331"/>
          </a:xfrm>
          <a:prstGeom prst="rect">
            <a:avLst/>
          </a:prstGeom>
        </p:spPr>
        <p:txBody>
          <a:bodyPr wrap="square">
            <a:spAutoFit/>
          </a:bodyPr>
          <a:lstStyle/>
          <a:p>
            <a:r>
              <a:rPr lang="en-US" dirty="0" smtClean="0">
                <a:solidFill>
                  <a:prstClr val="black"/>
                </a:solidFill>
              </a:rPr>
              <a:t>Adapter </a:t>
            </a:r>
            <a:r>
              <a:rPr lang="en-US" dirty="0">
                <a:solidFill>
                  <a:prstClr val="black"/>
                </a:solidFill>
              </a:rPr>
              <a:t>SAML </a:t>
            </a:r>
            <a:r>
              <a:rPr lang="en-US" dirty="0" smtClean="0">
                <a:solidFill>
                  <a:prstClr val="black"/>
                </a:solidFill>
              </a:rPr>
              <a:t>Configurations	</a:t>
            </a:r>
            <a:r>
              <a:rPr lang="en-US" u="sng" dirty="0" smtClean="0">
                <a:solidFill>
                  <a:prstClr val="black"/>
                </a:solidFill>
                <a:hlinkClick r:id="rId4"/>
              </a:rPr>
              <a:t>http</a:t>
            </a:r>
            <a:r>
              <a:rPr lang="en-US" u="sng" dirty="0">
                <a:solidFill>
                  <a:prstClr val="black"/>
                </a:solidFill>
                <a:hlinkClick r:id="rId4"/>
              </a:rPr>
              <a:t>://</a:t>
            </a:r>
            <a:r>
              <a:rPr lang="en-US" u="sng" dirty="0" smtClean="0">
                <a:solidFill>
                  <a:prstClr val="black"/>
                </a:solidFill>
                <a:hlinkClick r:id="rId4"/>
              </a:rPr>
              <a:t>scn.sap.com/docs/DOC-75247</a:t>
            </a:r>
            <a:endParaRPr lang="en-US" u="sng" dirty="0" smtClean="0">
              <a:solidFill>
                <a:prstClr val="black"/>
              </a:solidFill>
            </a:endParaRPr>
          </a:p>
          <a:p>
            <a:r>
              <a:rPr lang="en-US" dirty="0" smtClean="0">
                <a:solidFill>
                  <a:prstClr val="black"/>
                </a:solidFill>
              </a:rPr>
              <a:t>Adapter Setup Guide 		</a:t>
            </a:r>
            <a:r>
              <a:rPr lang="en-US" u="sng" dirty="0" smtClean="0">
                <a:solidFill>
                  <a:prstClr val="black"/>
                </a:solidFill>
                <a:hlinkClick r:id="rId5"/>
              </a:rPr>
              <a:t>http://scn.sap.com/docs/DOC-75248</a:t>
            </a:r>
            <a:endParaRPr lang="en-US" dirty="0" smtClean="0">
              <a:solidFill>
                <a:prstClr val="black"/>
              </a:solidFill>
            </a:endParaRPr>
          </a:p>
        </p:txBody>
      </p:sp>
      <p:sp>
        <p:nvSpPr>
          <p:cNvPr id="6" name="Subtitle 2"/>
          <p:cNvSpPr txBox="1">
            <a:spLocks/>
          </p:cNvSpPr>
          <p:nvPr/>
        </p:nvSpPr>
        <p:spPr>
          <a:xfrm>
            <a:off x="609442" y="1786226"/>
            <a:ext cx="3063790" cy="1681259"/>
          </a:xfrm>
          <a:prstGeom prst="rect">
            <a:avLst/>
          </a:prstGeom>
        </p:spPr>
        <p:txBody>
          <a:bodyPr vert="horz" lIns="0" tIns="0" rIns="0" bIns="0" rtlCol="0">
            <a:norm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a:buFont typeface="Wingdings" panose="05000000000000000000" pitchFamily="2" charset="2"/>
              <a:buChar char="§"/>
            </a:pPr>
            <a:r>
              <a:rPr lang="en-US" dirty="0" smtClean="0">
                <a:solidFill>
                  <a:prstClr val="black"/>
                </a:solidFill>
              </a:rPr>
              <a:t>Trust Certificate</a:t>
            </a:r>
          </a:p>
          <a:p>
            <a:pPr>
              <a:buFont typeface="Wingdings" panose="05000000000000000000" pitchFamily="2" charset="2"/>
              <a:buChar char="§"/>
            </a:pPr>
            <a:r>
              <a:rPr lang="en-US" dirty="0" smtClean="0">
                <a:solidFill>
                  <a:prstClr val="black"/>
                </a:solidFill>
              </a:rPr>
              <a:t>Configure SAML</a:t>
            </a:r>
          </a:p>
          <a:p>
            <a:pPr>
              <a:buFont typeface="Wingdings" panose="05000000000000000000" pitchFamily="2" charset="2"/>
              <a:buChar char="§"/>
            </a:pPr>
            <a:r>
              <a:rPr lang="en-US" dirty="0" smtClean="0">
                <a:solidFill>
                  <a:prstClr val="black"/>
                </a:solidFill>
              </a:rPr>
              <a:t>Create Partner Connection</a:t>
            </a:r>
            <a:endParaRPr lang="en-US" dirty="0">
              <a:solidFill>
                <a:prstClr val="black"/>
              </a:solidFill>
            </a:endParaRPr>
          </a:p>
        </p:txBody>
      </p:sp>
    </p:spTree>
    <p:extLst>
      <p:ext uri="{BB962C8B-B14F-4D97-AF65-F5344CB8AC3E}">
        <p14:creationId xmlns:p14="http://schemas.microsoft.com/office/powerpoint/2010/main" val="345965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Object Filter</a:t>
            </a:r>
            <a:endParaRPr lang="en-US" dirty="0"/>
          </a:p>
        </p:txBody>
      </p:sp>
      <p:pic>
        <p:nvPicPr>
          <p:cNvPr id="4" name="Content Placeholder 3"/>
          <p:cNvPicPr>
            <a:picLocks noGrp="1" noChangeAspect="1"/>
          </p:cNvPicPr>
          <p:nvPr>
            <p:ph idx="1"/>
          </p:nvPr>
        </p:nvPicPr>
        <p:blipFill>
          <a:blip r:embed="rId3"/>
          <a:stretch>
            <a:fillRect/>
          </a:stretch>
        </p:blipFill>
        <p:spPr>
          <a:xfrm>
            <a:off x="609600" y="2376163"/>
            <a:ext cx="10969625" cy="2867674"/>
          </a:xfrm>
          <a:prstGeom prst="rect">
            <a:avLst/>
          </a:prstGeom>
        </p:spPr>
      </p:pic>
    </p:spTree>
    <p:extLst>
      <p:ext uri="{BB962C8B-B14F-4D97-AF65-F5344CB8AC3E}">
        <p14:creationId xmlns:p14="http://schemas.microsoft.com/office/powerpoint/2010/main" val="114730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51805" y="1524000"/>
            <a:ext cx="6885214" cy="4572000"/>
          </a:xfrm>
          <a:prstGeom prst="rect">
            <a:avLst/>
          </a:prstGeom>
        </p:spPr>
      </p:pic>
    </p:spTree>
    <p:extLst>
      <p:ext uri="{BB962C8B-B14F-4D97-AF65-F5344CB8AC3E}">
        <p14:creationId xmlns:p14="http://schemas.microsoft.com/office/powerpoint/2010/main" val="407797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Blueprint</a:t>
            </a:r>
            <a:endParaRPr lang="en-US" dirty="0"/>
          </a:p>
        </p:txBody>
      </p:sp>
      <p:pic>
        <p:nvPicPr>
          <p:cNvPr id="4" name="Content Placeholder 3"/>
          <p:cNvPicPr>
            <a:picLocks noGrp="1" noChangeAspect="1"/>
          </p:cNvPicPr>
          <p:nvPr>
            <p:ph idx="1"/>
          </p:nvPr>
        </p:nvPicPr>
        <p:blipFill>
          <a:blip r:embed="rId3"/>
          <a:stretch>
            <a:fillRect/>
          </a:stretch>
        </p:blipFill>
        <p:spPr>
          <a:xfrm>
            <a:off x="2113177" y="1524000"/>
            <a:ext cx="7962471" cy="4572000"/>
          </a:xfrm>
          <a:prstGeom prst="rect">
            <a:avLst/>
          </a:prstGeom>
        </p:spPr>
      </p:pic>
    </p:spTree>
    <p:extLst>
      <p:ext uri="{BB962C8B-B14F-4D97-AF65-F5344CB8AC3E}">
        <p14:creationId xmlns:p14="http://schemas.microsoft.com/office/powerpoint/2010/main" val="38641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View</a:t>
            </a:r>
            <a:endParaRPr lang="en-US" dirty="0"/>
          </a:p>
        </p:txBody>
      </p:sp>
      <p:pic>
        <p:nvPicPr>
          <p:cNvPr id="4" name="Content Placeholder 3"/>
          <p:cNvPicPr>
            <a:picLocks noGrp="1" noChangeAspect="1"/>
          </p:cNvPicPr>
          <p:nvPr>
            <p:ph idx="1"/>
          </p:nvPr>
        </p:nvPicPr>
        <p:blipFill>
          <a:blip r:embed="rId3"/>
          <a:stretch>
            <a:fillRect/>
          </a:stretch>
        </p:blipFill>
        <p:spPr>
          <a:xfrm>
            <a:off x="3201688" y="1524000"/>
            <a:ext cx="5785449" cy="4572000"/>
          </a:xfrm>
          <a:prstGeom prst="rect">
            <a:avLst/>
          </a:prstGeom>
        </p:spPr>
      </p:pic>
    </p:spTree>
    <p:extLst>
      <p:ext uri="{BB962C8B-B14F-4D97-AF65-F5344CB8AC3E}">
        <p14:creationId xmlns:p14="http://schemas.microsoft.com/office/powerpoint/2010/main" val="20744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(background mode) process</a:t>
            </a:r>
            <a:endParaRPr lang="en-US" dirty="0"/>
          </a:p>
        </p:txBody>
      </p:sp>
      <p:sp>
        <p:nvSpPr>
          <p:cNvPr id="3" name="Content Placeholder 2"/>
          <p:cNvSpPr>
            <a:spLocks noGrp="1"/>
          </p:cNvSpPr>
          <p:nvPr>
            <p:ph idx="1"/>
          </p:nvPr>
        </p:nvSpPr>
        <p:spPr/>
        <p:txBody>
          <a:bodyPr>
            <a:normAutofit/>
          </a:bodyPr>
          <a:lstStyle/>
          <a:p>
            <a:r>
              <a:rPr lang="en-US" dirty="0" smtClean="0"/>
              <a:t>should </a:t>
            </a:r>
            <a:r>
              <a:rPr lang="en-US" dirty="0"/>
              <a:t>be like </a:t>
            </a:r>
            <a:r>
              <a:rPr lang="en-US" dirty="0" smtClean="0"/>
              <a:t>this:</a:t>
            </a:r>
            <a:endParaRPr lang="en-US" dirty="0"/>
          </a:p>
          <a:p>
            <a:r>
              <a:rPr lang="en-US" dirty="0"/>
              <a:t>1. sap send us the blueprint with </a:t>
            </a:r>
            <a:r>
              <a:rPr lang="en-US" dirty="0" err="1"/>
              <a:t>aync</a:t>
            </a:r>
            <a:r>
              <a:rPr lang="en-US" dirty="0"/>
              <a:t> request</a:t>
            </a:r>
          </a:p>
          <a:p>
            <a:r>
              <a:rPr lang="en-US" dirty="0" smtClean="0"/>
              <a:t>2</a:t>
            </a:r>
            <a:r>
              <a:rPr lang="en-US" dirty="0"/>
              <a:t>. we reply with </a:t>
            </a:r>
            <a:r>
              <a:rPr lang="en-US" dirty="0" err="1"/>
              <a:t>push_bP_start</a:t>
            </a:r>
            <a:endParaRPr lang="en-US" dirty="0"/>
          </a:p>
          <a:p>
            <a:r>
              <a:rPr lang="en-US" dirty="0"/>
              <a:t>3. we send lock event</a:t>
            </a:r>
          </a:p>
          <a:p>
            <a:r>
              <a:rPr lang="en-US" dirty="0"/>
              <a:t>4. handle blueprint </a:t>
            </a:r>
          </a:p>
          <a:p>
            <a:r>
              <a:rPr lang="en-US" dirty="0"/>
              <a:t>5. send unlock event when we done</a:t>
            </a:r>
          </a:p>
          <a:p>
            <a:r>
              <a:rPr lang="en-US" dirty="0"/>
              <a:t>6. send </a:t>
            </a:r>
            <a:r>
              <a:rPr lang="en-US" dirty="0" err="1"/>
              <a:t>push_bp_end</a:t>
            </a:r>
            <a:r>
              <a:rPr lang="en-US" dirty="0"/>
              <a:t> </a:t>
            </a:r>
          </a:p>
          <a:p>
            <a:endParaRPr lang="en-US" dirty="0"/>
          </a:p>
        </p:txBody>
      </p:sp>
    </p:spTree>
    <p:extLst>
      <p:ext uri="{BB962C8B-B14F-4D97-AF65-F5344CB8AC3E}">
        <p14:creationId xmlns:p14="http://schemas.microsoft.com/office/powerpoint/2010/main" val="2424997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a:t>
            </a:r>
            <a:r>
              <a:rPr lang="en-US" dirty="0" err="1" smtClean="0"/>
              <a:t>SolDoc</a:t>
            </a:r>
            <a:endParaRPr lang="en-US" dirty="0"/>
          </a:p>
        </p:txBody>
      </p:sp>
      <p:pic>
        <p:nvPicPr>
          <p:cNvPr id="4" name="Content Placeholder 3"/>
          <p:cNvPicPr>
            <a:picLocks noGrp="1" noChangeAspect="1"/>
          </p:cNvPicPr>
          <p:nvPr>
            <p:ph idx="1"/>
          </p:nvPr>
        </p:nvPicPr>
        <p:blipFill>
          <a:blip r:embed="rId3"/>
          <a:stretch>
            <a:fillRect/>
          </a:stretch>
        </p:blipFill>
        <p:spPr>
          <a:xfrm>
            <a:off x="609600" y="2681144"/>
            <a:ext cx="10969625" cy="2257711"/>
          </a:xfrm>
          <a:prstGeom prst="rect">
            <a:avLst/>
          </a:prstGeom>
        </p:spPr>
      </p:pic>
    </p:spTree>
    <p:extLst>
      <p:ext uri="{BB962C8B-B14F-4D97-AF65-F5344CB8AC3E}">
        <p14:creationId xmlns:p14="http://schemas.microsoft.com/office/powerpoint/2010/main" val="312074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Log</a:t>
            </a:r>
            <a:endParaRPr lang="en-US" dirty="0"/>
          </a:p>
        </p:txBody>
      </p:sp>
      <p:pic>
        <p:nvPicPr>
          <p:cNvPr id="4" name="Content Placeholder 3"/>
          <p:cNvPicPr>
            <a:picLocks noGrp="1" noChangeAspect="1"/>
          </p:cNvPicPr>
          <p:nvPr>
            <p:ph idx="1"/>
          </p:nvPr>
        </p:nvPicPr>
        <p:blipFill>
          <a:blip r:embed="rId2"/>
          <a:stretch>
            <a:fillRect/>
          </a:stretch>
        </p:blipFill>
        <p:spPr>
          <a:xfrm>
            <a:off x="622300" y="1619250"/>
            <a:ext cx="10944225" cy="4381500"/>
          </a:xfrm>
          <a:prstGeom prst="rect">
            <a:avLst/>
          </a:prstGeom>
        </p:spPr>
      </p:pic>
    </p:spTree>
    <p:extLst>
      <p:ext uri="{BB962C8B-B14F-4D97-AF65-F5344CB8AC3E}">
        <p14:creationId xmlns:p14="http://schemas.microsoft.com/office/powerpoint/2010/main" val="199656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add </a:t>
            </a:r>
            <a:r>
              <a:rPr lang="en-US" dirty="0" err="1" smtClean="0"/>
              <a:t>dns</a:t>
            </a:r>
            <a:r>
              <a:rPr lang="en-US" dirty="0" smtClean="0"/>
              <a:t> in hosts for opening log</a:t>
            </a:r>
            <a:endParaRPr lang="en-US" dirty="0"/>
          </a:p>
        </p:txBody>
      </p:sp>
      <p:pic>
        <p:nvPicPr>
          <p:cNvPr id="4" name="Content Placeholder 3"/>
          <p:cNvPicPr>
            <a:picLocks noGrp="1" noChangeAspect="1"/>
          </p:cNvPicPr>
          <p:nvPr>
            <p:ph idx="1"/>
          </p:nvPr>
        </p:nvPicPr>
        <p:blipFill>
          <a:blip r:embed="rId3"/>
          <a:stretch>
            <a:fillRect/>
          </a:stretch>
        </p:blipFill>
        <p:spPr>
          <a:xfrm>
            <a:off x="2470150" y="2271712"/>
            <a:ext cx="7248525" cy="3076575"/>
          </a:xfrm>
          <a:prstGeom prst="rect">
            <a:avLst/>
          </a:prstGeom>
        </p:spPr>
      </p:pic>
      <p:sp>
        <p:nvSpPr>
          <p:cNvPr id="3" name="TextBox 2"/>
          <p:cNvSpPr txBox="1"/>
          <p:nvPr/>
        </p:nvSpPr>
        <p:spPr>
          <a:xfrm>
            <a:off x="950626" y="5861154"/>
            <a:ext cx="10112115" cy="369332"/>
          </a:xfrm>
          <a:prstGeom prst="rect">
            <a:avLst/>
          </a:prstGeom>
          <a:noFill/>
        </p:spPr>
        <p:txBody>
          <a:bodyPr wrap="square" rtlCol="0">
            <a:spAutoFit/>
          </a:bodyPr>
          <a:lstStyle/>
          <a:p>
            <a:r>
              <a:rPr lang="en-US" dirty="0"/>
              <a:t>Add parameter in </a:t>
            </a:r>
            <a:r>
              <a:rPr lang="en-US" dirty="0" err="1"/>
              <a:t>SiteAdmin</a:t>
            </a:r>
            <a:r>
              <a:rPr lang="en-US" dirty="0"/>
              <a:t>: ENTITY_LINK_HOST and ENTITY_LINK_PORT can </a:t>
            </a:r>
            <a:r>
              <a:rPr lang="en-US" dirty="0" smtClean="0"/>
              <a:t>also solve </a:t>
            </a:r>
            <a:r>
              <a:rPr lang="en-US" dirty="0"/>
              <a:t>this problem</a:t>
            </a:r>
          </a:p>
        </p:txBody>
      </p:sp>
    </p:spTree>
    <p:extLst>
      <p:ext uri="{BB962C8B-B14F-4D97-AF65-F5344CB8AC3E}">
        <p14:creationId xmlns:p14="http://schemas.microsoft.com/office/powerpoint/2010/main" val="207169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Content Placeholder 7"/>
          <p:cNvPicPr>
            <a:picLocks noGrp="1" noChangeAspect="1"/>
          </p:cNvPicPr>
          <p:nvPr>
            <p:ph idx="1"/>
          </p:nvPr>
        </p:nvPicPr>
        <p:blipFill>
          <a:blip r:embed="rId2"/>
          <a:stretch>
            <a:fillRect/>
          </a:stretch>
        </p:blipFill>
        <p:spPr>
          <a:xfrm>
            <a:off x="1" y="1112455"/>
            <a:ext cx="7178188" cy="5677194"/>
          </a:xfrm>
          <a:prstGeom prst="rect">
            <a:avLst/>
          </a:prstGeom>
        </p:spPr>
      </p:pic>
      <p:pic>
        <p:nvPicPr>
          <p:cNvPr id="7" name="Content Placeholder 3"/>
          <p:cNvPicPr>
            <a:picLocks noGrp="1" noChangeAspect="1"/>
          </p:cNvPicPr>
          <p:nvPr>
            <p:ph idx="4294967295"/>
          </p:nvPr>
        </p:nvPicPr>
        <p:blipFill>
          <a:blip r:embed="rId3"/>
          <a:stretch>
            <a:fillRect/>
          </a:stretch>
        </p:blipFill>
        <p:spPr>
          <a:xfrm>
            <a:off x="0" y="1316038"/>
            <a:ext cx="7334250" cy="295275"/>
          </a:xfrm>
          <a:prstGeom prst="rect">
            <a:avLst/>
          </a:prstGeom>
        </p:spPr>
      </p:pic>
      <p:pic>
        <p:nvPicPr>
          <p:cNvPr id="9" name="Picture 8"/>
          <p:cNvPicPr>
            <a:picLocks noChangeAspect="1"/>
          </p:cNvPicPr>
          <p:nvPr/>
        </p:nvPicPr>
        <p:blipFill>
          <a:blip r:embed="rId4"/>
          <a:stretch>
            <a:fillRect/>
          </a:stretch>
        </p:blipFill>
        <p:spPr>
          <a:xfrm>
            <a:off x="5934871" y="1454352"/>
            <a:ext cx="6281852" cy="4977980"/>
          </a:xfrm>
          <a:prstGeom prst="rect">
            <a:avLst/>
          </a:prstGeom>
        </p:spPr>
      </p:pic>
    </p:spTree>
    <p:extLst>
      <p:ext uri="{BB962C8B-B14F-4D97-AF65-F5344CB8AC3E}">
        <p14:creationId xmlns:p14="http://schemas.microsoft.com/office/powerpoint/2010/main" val="203332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detail</a:t>
            </a:r>
            <a:endParaRPr lang="en-US" dirty="0"/>
          </a:p>
        </p:txBody>
      </p:sp>
      <p:pic>
        <p:nvPicPr>
          <p:cNvPr id="4" name="Content Placeholder 3"/>
          <p:cNvPicPr>
            <a:picLocks noGrp="1" noChangeAspect="1"/>
          </p:cNvPicPr>
          <p:nvPr>
            <p:ph idx="1"/>
          </p:nvPr>
        </p:nvPicPr>
        <p:blipFill>
          <a:blip r:embed="rId3"/>
          <a:stretch>
            <a:fillRect/>
          </a:stretch>
        </p:blipFill>
        <p:spPr>
          <a:xfrm>
            <a:off x="6254021" y="1838728"/>
            <a:ext cx="5410200" cy="2886075"/>
          </a:xfrm>
          <a:prstGeom prst="rect">
            <a:avLst/>
          </a:prstGeom>
        </p:spPr>
      </p:pic>
      <p:pic>
        <p:nvPicPr>
          <p:cNvPr id="5" name="Picture 4"/>
          <p:cNvPicPr>
            <a:picLocks noChangeAspect="1"/>
          </p:cNvPicPr>
          <p:nvPr/>
        </p:nvPicPr>
        <p:blipFill>
          <a:blip r:embed="rId4"/>
          <a:stretch>
            <a:fillRect/>
          </a:stretch>
        </p:blipFill>
        <p:spPr>
          <a:xfrm>
            <a:off x="487571" y="1838728"/>
            <a:ext cx="5400675" cy="2838450"/>
          </a:xfrm>
          <a:prstGeom prst="rect">
            <a:avLst/>
          </a:prstGeom>
        </p:spPr>
      </p:pic>
    </p:spTree>
    <p:extLst>
      <p:ext uri="{BB962C8B-B14F-4D97-AF65-F5344CB8AC3E}">
        <p14:creationId xmlns:p14="http://schemas.microsoft.com/office/powerpoint/2010/main" val="421840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lor">
  <a:themeElements>
    <a:clrScheme name="HP PowerPoint 2014">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extLst>
    <a:ext uri="{05A4C25C-085E-4340-85A3-A5531E510DB2}">
      <thm15:themeFamily xmlns:thm15="http://schemas.microsoft.com/office/thememl/2012/main" name="Color" id="{ECC4F645-DF9C-4264-9967-36AF70AFCF50}" vid="{6E96A9A2-9BE5-43C8-A0CA-5B735149BE41}"/>
    </a:ext>
  </a:extLst>
</a:theme>
</file>

<file path=ppt/theme/theme2.xml><?xml version="1.0" encoding="utf-8"?>
<a:theme xmlns:a="http://schemas.openxmlformats.org/drawingml/2006/main" name="Theme1">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Theme1" id="{84FD981D-ED5A-49E6-80A7-9E3A74AAC849}" vid="{4D9A8637-1047-4241-91CC-C2B23537E1D6}"/>
    </a:ext>
  </a:extLst>
</a:theme>
</file>

<file path=ppt/theme/theme3.xml><?xml version="1.0" encoding="utf-8"?>
<a:theme xmlns:a="http://schemas.openxmlformats.org/drawingml/2006/main" name="1_Theme1">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Theme1" id="{84FD981D-ED5A-49E6-80A7-9E3A74AAC849}" vid="{4D9A8637-1047-4241-91CC-C2B23537E1D6}"/>
    </a:ext>
  </a:extLst>
</a:theme>
</file>

<file path=ppt/theme/theme4.xml><?xml version="1.0" encoding="utf-8"?>
<a:theme xmlns:a="http://schemas.openxmlformats.org/drawingml/2006/main" name="2_Theme1">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Theme1" id="{84FD981D-ED5A-49E6-80A7-9E3A74AAC849}" vid="{4D9A8637-1047-4241-91CC-C2B23537E1D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F19DFD43A1C146B0D274DB0D67F385" ma:contentTypeVersion="0" ma:contentTypeDescription="Create a new document." ma:contentTypeScope="" ma:versionID="a28819134bbb6f782a4e32a44db02eb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E27921-2989-4D75-AE23-6A5BBE5B47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E9C69DA-CBC4-4273-A4DC-1A30DA2F2BC2}">
  <ds:schemaRefs>
    <ds:schemaRef ds:uri="http://schemas.microsoft.com/sharepoint/v3/contenttype/forms"/>
  </ds:schemaRefs>
</ds:datastoreItem>
</file>

<file path=customXml/itemProps3.xml><?xml version="1.0" encoding="utf-8"?>
<ds:datastoreItem xmlns:ds="http://schemas.openxmlformats.org/officeDocument/2006/customXml" ds:itemID="{A56A46E1-794D-4E29-989F-FDF041998212}">
  <ds:schemaRefs>
    <ds:schemaRef ds:uri="http://www.w3.org/XML/1998/namespace"/>
    <ds:schemaRef ds:uri="http://purl.org/dc/terms/"/>
    <ds:schemaRef ds:uri="http://purl.org/dc/elements/1.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132753</TotalTime>
  <Words>4961</Words>
  <Application>Microsoft Office PowerPoint</Application>
  <PresentationFormat>Widescreen</PresentationFormat>
  <Paragraphs>809</Paragraphs>
  <Slides>219</Slides>
  <Notes>90</Notes>
  <HiddenSlides>51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219</vt:i4>
      </vt:variant>
    </vt:vector>
  </HeadingPairs>
  <TitlesOfParts>
    <vt:vector size="233" baseType="lpstr">
      <vt:lpstr>黑体</vt:lpstr>
      <vt:lpstr>宋体</vt:lpstr>
      <vt:lpstr>宋体</vt:lpstr>
      <vt:lpstr>Arial</vt:lpstr>
      <vt:lpstr>Calibri</vt:lpstr>
      <vt:lpstr>Courier New</vt:lpstr>
      <vt:lpstr>HP Simplified</vt:lpstr>
      <vt:lpstr>Symbol</vt:lpstr>
      <vt:lpstr>Times New Roman</vt:lpstr>
      <vt:lpstr>Wingdings</vt:lpstr>
      <vt:lpstr>Color</vt:lpstr>
      <vt:lpstr>Theme1</vt:lpstr>
      <vt:lpstr>1_Theme1</vt:lpstr>
      <vt:lpstr>2_Theme1</vt:lpstr>
      <vt:lpstr>SolMan 7.2 Adapter</vt:lpstr>
      <vt:lpstr>SAP Solution Manager - SolMan</vt:lpstr>
      <vt:lpstr>SolMan Adapter – EI – Enterprise Integration</vt:lpstr>
      <vt:lpstr>SolMan 7.1</vt:lpstr>
      <vt:lpstr>SolMan 7.2</vt:lpstr>
      <vt:lpstr>PowerPoint Presentation</vt:lpstr>
      <vt:lpstr>Basic flow</vt:lpstr>
      <vt:lpstr>1. Migration – Content Activation</vt:lpstr>
      <vt:lpstr>2. Configuration – solman_setup</vt:lpstr>
      <vt:lpstr>3. Association sm_workcenter &gt; Test Suite &gt; Partner Test Management (PTM)</vt:lpstr>
      <vt:lpstr>4. Synchronize Solution Documentation to Requirement</vt:lpstr>
      <vt:lpstr>5. Update test result with linked defect</vt:lpstr>
      <vt:lpstr>6. Sync defect status</vt:lpstr>
      <vt:lpstr>7. Merge and Sync</vt:lpstr>
      <vt:lpstr>8. BPCA</vt:lpstr>
      <vt:lpstr>Process of Validation team in SAP for Migration </vt:lpstr>
      <vt:lpstr>If still no authentication in raw, save all and restart soapui</vt:lpstr>
      <vt:lpstr>Associate base project</vt:lpstr>
      <vt:lpstr>Push base blueprint, then add linkage manually</vt:lpstr>
      <vt:lpstr>Configuration in SolMan 7.2 : SOLMAN_SETUP</vt:lpstr>
      <vt:lpstr>PowerPoint Presentation</vt:lpstr>
      <vt:lpstr>SAML2</vt:lpstr>
      <vt:lpstr>PowerPoint Presentation</vt:lpstr>
      <vt:lpstr>PowerPoint Presentation</vt:lpstr>
      <vt:lpstr>PowerPoint Presentation</vt:lpstr>
      <vt:lpstr>PowerPoint Presentation</vt:lpstr>
      <vt:lpstr>PowerPoint Presentation</vt:lpstr>
      <vt:lpstr>Configuration</vt:lpstr>
      <vt:lpstr>PowerPoint Presentation</vt:lpstr>
      <vt:lpstr>PowerPoint Presentation</vt:lpstr>
      <vt:lpstr>Partner Connection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Desk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Active service desk in sicf</vt:lpstr>
      <vt:lpstr>PowerPoint Presentation</vt:lpstr>
      <vt:lpstr>Import SolDoc 403 error</vt:lpstr>
      <vt:lpstr>PowerPoint Presentation</vt:lpstr>
      <vt:lpstr>PowerPoint Presentation</vt:lpstr>
      <vt:lpstr>sm_workcenter -&gt; Test Suite -&gt; Partner Test Management</vt:lpstr>
      <vt:lpstr>Select one solution in Partner Test Management</vt:lpstr>
      <vt:lpstr>SLAN</vt:lpstr>
      <vt:lpstr>Create Solution</vt:lpstr>
      <vt:lpstr>Create Solution</vt:lpstr>
      <vt:lpstr>PowerPoint Presentation</vt:lpstr>
      <vt:lpstr>Add Logical Component Group</vt:lpstr>
      <vt:lpstr>Assign Technical Systems for D, Q, P System</vt:lpstr>
      <vt:lpstr>Assign Technical Systems for D, Q, P System</vt:lpstr>
      <vt:lpstr>PowerPoint Presentation</vt:lpstr>
      <vt:lpstr>Add Document type in scope</vt:lpstr>
      <vt:lpstr>Open Branch</vt:lpstr>
      <vt:lpstr>Edit Solution Document</vt:lpstr>
      <vt:lpstr>Add Process Steps to Libraries</vt:lpstr>
      <vt:lpstr>Add Scenario and Process to Business Processes</vt:lpstr>
      <vt:lpstr>Add Process Step to Process</vt:lpstr>
      <vt:lpstr>PowerPoint Presentation</vt:lpstr>
      <vt:lpstr>Search in Process Step Library</vt:lpstr>
      <vt:lpstr>Search specified object</vt:lpstr>
      <vt:lpstr>Specify Executable</vt:lpstr>
      <vt:lpstr>Release process step to Production branch</vt:lpstr>
      <vt:lpstr>Release notice</vt:lpstr>
      <vt:lpstr>Add Document</vt:lpstr>
      <vt:lpstr>PowerPoint Presentation</vt:lpstr>
      <vt:lpstr>PowerPoint Presentation</vt:lpstr>
      <vt:lpstr>Create Association</vt:lpstr>
      <vt:lpstr>PowerPoint Presentation</vt:lpstr>
      <vt:lpstr>Test Object Filter</vt:lpstr>
      <vt:lpstr>PowerPoint Presentation</vt:lpstr>
      <vt:lpstr>Push Blueprint</vt:lpstr>
      <vt:lpstr>Multiple View</vt:lpstr>
      <vt:lpstr>Async (background mode) process</vt:lpstr>
      <vt:lpstr>Push SolDoc</vt:lpstr>
      <vt:lpstr>Push Log</vt:lpstr>
      <vt:lpstr>Need to add dns in hosts for opening log</vt:lpstr>
      <vt:lpstr>PowerPoint Presentation</vt:lpstr>
      <vt:lpstr>Requirement detail</vt:lpstr>
      <vt:lpstr>External link</vt:lpstr>
      <vt:lpstr>Check hierarchy in ALM</vt:lpstr>
      <vt:lpstr>Edit View</vt:lpstr>
      <vt:lpstr>Req hierarchy</vt:lpstr>
      <vt:lpstr>Customized process step will be parallel with element in requirement hierarchy</vt:lpstr>
      <vt:lpstr>import</vt:lpstr>
      <vt:lpstr>Report program to test unique features</vt:lpstr>
      <vt:lpstr>Async</vt:lpstr>
      <vt:lpstr>Libraries in Base project</vt:lpstr>
      <vt:lpstr>Copy project in ALM</vt:lpstr>
      <vt:lpstr>Field mapping need to check the “Append”</vt:lpstr>
      <vt:lpstr>Copy test from base project to child project</vt:lpstr>
      <vt:lpstr>Update Result</vt:lpstr>
      <vt:lpstr>Test Result</vt:lpstr>
      <vt:lpstr>PowerPoint Presentation</vt:lpstr>
      <vt:lpstr>PowerPoint Presentation</vt:lpstr>
      <vt:lpstr>PowerPoint Presentation</vt:lpstr>
      <vt:lpstr>System Role in test set</vt:lpstr>
      <vt:lpstr>Keep Linkage</vt:lpstr>
      <vt:lpstr>Relink</vt:lpstr>
      <vt:lpstr>linkage</vt:lpstr>
      <vt:lpstr>Service Desk</vt:lpstr>
      <vt:lpstr>Open from crm_ui</vt:lpstr>
      <vt:lpstr>Personalize to see external help desk</vt:lpstr>
      <vt:lpstr>PowerPoint Presentation</vt:lpstr>
      <vt:lpstr>PowerPoint Presentation</vt:lpstr>
      <vt:lpstr>PowerPoint Presentation</vt:lpstr>
      <vt:lpstr>PowerPoint Presentation</vt:lpstr>
      <vt:lpstr>7.1 behavior</vt:lpstr>
      <vt:lpstr>BPCA – Business Process Change Analyzer</vt:lpstr>
      <vt:lpstr>PowerPoint Presentation</vt:lpstr>
      <vt:lpstr>PowerPoint Presentation</vt:lpstr>
      <vt:lpstr>Dynamic way to create TBOM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static TBOMs</vt:lpstr>
      <vt:lpstr>PowerPoint Presentation</vt:lpstr>
      <vt:lpstr>PowerPoint Presentation</vt:lpstr>
      <vt:lpstr>PowerPoint Presentation</vt:lpstr>
      <vt:lpstr>Run BPCA</vt:lpstr>
      <vt:lpstr>PowerPoint Presentation</vt:lpstr>
      <vt:lpstr>Additive vs Exclusive</vt:lpstr>
      <vt:lpstr>Edit in type group</vt:lpstr>
      <vt:lpstr>Register Tool</vt:lpstr>
      <vt:lpstr>Optimization – Test Priority</vt:lpstr>
      <vt:lpstr>PowerPoint Presentation</vt:lpstr>
      <vt:lpstr>PowerPoint Presentation</vt:lpstr>
      <vt:lpstr>PowerPoint Presentation</vt:lpstr>
      <vt:lpstr>PowerPoint Presentation</vt:lpstr>
      <vt:lpstr>PowerPoint Presentation</vt:lpstr>
      <vt:lpstr>PowerPoint Presentation</vt:lpstr>
      <vt:lpstr>Keyword</vt:lpstr>
      <vt:lpstr>UDF</vt:lpstr>
      <vt:lpstr>Merge and sync</vt:lpstr>
      <vt:lpstr>PowerPoint Presentation</vt:lpstr>
      <vt:lpstr>Sync Rule</vt:lpstr>
      <vt:lpstr>Linkage in Sync</vt:lpstr>
      <vt:lpstr>Merge Rule</vt:lpstr>
      <vt:lpstr>Linkage in merge</vt:lpstr>
      <vt:lpstr>PowerPoint Presentation</vt:lpstr>
      <vt:lpstr>PowerPoint Presentation</vt:lpstr>
      <vt:lpstr>The flow of the content activation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num in SolMan 7.2</vt:lpstr>
      <vt:lpstr>Issue</vt:lpstr>
      <vt:lpstr>ALM in India</vt:lpstr>
      <vt:lpstr>Env Internal</vt:lpstr>
      <vt:lpstr>Create Internal Incident in SAP incident system</vt:lpstr>
      <vt:lpstr>PowerPoint Presentation</vt:lpstr>
      <vt:lpstr>How to unlock the association</vt:lpstr>
      <vt:lpstr>How to check Lock: sm12</vt:lpstr>
      <vt:lpstr>Other transaction code</vt:lpstr>
      <vt:lpstr>Background sync task</vt:lpstr>
      <vt:lpstr>PowerPoint Presentation</vt:lpstr>
      <vt:lpstr>Import II</vt:lpstr>
      <vt:lpstr>PowerPoint Presentation</vt:lpstr>
      <vt:lpstr>Redirect</vt:lpstr>
      <vt:lpstr>PowerPoint Presentation</vt:lpstr>
      <vt:lpstr>Code</vt:lpstr>
      <vt:lpstr>PowerPoint Presentation</vt:lpstr>
      <vt:lpstr>PowerPoint Presentation</vt:lpstr>
      <vt:lpstr>PowerPoint Presentation</vt:lpstr>
      <vt:lpstr>PowerPoint Presentation</vt:lpstr>
      <vt:lpstr>Ui client</vt:lpstr>
      <vt:lpstr>PowerPoint Presentation</vt:lpstr>
      <vt:lpstr>Log</vt:lpstr>
      <vt:lpstr>PowerPoint Presentation</vt:lpstr>
      <vt:lpstr>PowerPoint Presentation</vt:lpstr>
      <vt:lpstr>PowerPoint Presentation</vt:lpstr>
      <vt:lpstr>PowerPoint Presentation</vt:lpstr>
      <vt:lpstr>limitation</vt:lpstr>
      <vt:lpstr>Trouble shooting</vt:lpstr>
      <vt:lpstr>PowerPoint Presentation</vt:lpstr>
      <vt:lpstr>Application component</vt:lpstr>
      <vt:lpstr>GetAlmVersion</vt:lpstr>
      <vt:lpstr>Site</vt:lpstr>
      <vt:lpstr>SP06</vt:lpstr>
      <vt:lpstr>Help</vt:lpstr>
      <vt:lpstr>Note</vt:lpstr>
      <vt:lpstr>Thank You!</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Solman Testing</dc:title>
  <dc:creator>Chen, Xin-Yuan</dc:creator>
  <cp:lastModifiedBy>Chen, Xin-Yuan (Mandy (new), HPSW-R&amp;D-SH)</cp:lastModifiedBy>
  <cp:revision>617</cp:revision>
  <dcterms:created xsi:type="dcterms:W3CDTF">2015-09-11T03:33:20Z</dcterms:created>
  <dcterms:modified xsi:type="dcterms:W3CDTF">2017-08-02T03:02:46Z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0x01010020F19DFD43A1C146B0D274DB0D67F385</vt:lpwstr>
  </property>
</Properties>
</file>